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60" r:id="rId2"/>
    <p:sldId id="271" r:id="rId3"/>
    <p:sldId id="256" r:id="rId4"/>
    <p:sldId id="268" r:id="rId5"/>
    <p:sldId id="257" r:id="rId6"/>
    <p:sldId id="266" r:id="rId7"/>
    <p:sldId id="261" r:id="rId8"/>
    <p:sldId id="269" r:id="rId9"/>
    <p:sldId id="278" r:id="rId10"/>
    <p:sldId id="281" r:id="rId11"/>
    <p:sldId id="283" r:id="rId12"/>
    <p:sldId id="277" r:id="rId13"/>
    <p:sldId id="262" r:id="rId14"/>
    <p:sldId id="259" r:id="rId15"/>
    <p:sldId id="272" r:id="rId16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C800"/>
    <a:srgbClr val="5C89D2"/>
    <a:srgbClr val="FF0000"/>
    <a:srgbClr val="C9C9C9"/>
    <a:srgbClr val="BDCE1C"/>
    <a:srgbClr val="EB8F29"/>
    <a:srgbClr val="828282"/>
    <a:srgbClr val="DE3652"/>
    <a:srgbClr val="7A1425"/>
    <a:srgbClr val="CC223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 showGuides="1">
      <p:cViewPr>
        <p:scale>
          <a:sx n="75" d="100"/>
          <a:sy n="75" d="100"/>
        </p:scale>
        <p:origin x="-318" y="-81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BB0EC7-95DA-4372-B434-CE616A6FDB9A}" type="datetimeFigureOut">
              <a:rPr lang="ko-KR" altLang="en-US" smtClean="0"/>
              <a:t>2019-08-07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25F4DE-F9E5-4A29-BB64-CE5066BF6C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74723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3BF3-A5D8-42A3-9EEC-4B863D7479AC}" type="datetimeFigureOut">
              <a:rPr kumimoji="1" lang="ja-JP" altLang="en-US" smtClean="0"/>
              <a:t>2019/8/7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690620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3BF3-A5D8-42A3-9EEC-4B863D7479AC}" type="datetimeFigureOut">
              <a:rPr kumimoji="1" lang="ja-JP" altLang="en-US" smtClean="0"/>
              <a:t>2019/8/7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38727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3BF3-A5D8-42A3-9EEC-4B863D7479AC}" type="datetimeFigureOut">
              <a:rPr kumimoji="1" lang="ja-JP" altLang="en-US" smtClean="0"/>
              <a:t>2019/8/7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493553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3BF3-A5D8-42A3-9EEC-4B863D7479AC}" type="datetimeFigureOut">
              <a:rPr kumimoji="1" lang="ja-JP" altLang="en-US" smtClean="0"/>
              <a:t>2019/8/7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509913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3BF3-A5D8-42A3-9EEC-4B863D7479AC}" type="datetimeFigureOut">
              <a:rPr kumimoji="1" lang="ja-JP" altLang="en-US" smtClean="0"/>
              <a:t>2019/8/7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472035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3BF3-A5D8-42A3-9EEC-4B863D7479AC}" type="datetimeFigureOut">
              <a:rPr kumimoji="1" lang="ja-JP" altLang="en-US" smtClean="0"/>
              <a:t>2019/8/7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410330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3BF3-A5D8-42A3-9EEC-4B863D7479AC}" type="datetimeFigureOut">
              <a:rPr kumimoji="1" lang="ja-JP" altLang="en-US" smtClean="0"/>
              <a:t>2019/8/7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642315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3BF3-A5D8-42A3-9EEC-4B863D7479AC}" type="datetimeFigureOut">
              <a:rPr kumimoji="1" lang="ja-JP" altLang="en-US" smtClean="0"/>
              <a:t>2019/8/7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82796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3BF3-A5D8-42A3-9EEC-4B863D7479AC}" type="datetimeFigureOut">
              <a:rPr kumimoji="1" lang="ja-JP" altLang="en-US" smtClean="0"/>
              <a:t>2019/8/7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859535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3BF3-A5D8-42A3-9EEC-4B863D7479AC}" type="datetimeFigureOut">
              <a:rPr kumimoji="1" lang="ja-JP" altLang="en-US" smtClean="0"/>
              <a:t>2019/8/7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565246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3BF3-A5D8-42A3-9EEC-4B863D7479AC}" type="datetimeFigureOut">
              <a:rPr kumimoji="1" lang="ja-JP" altLang="en-US" smtClean="0"/>
              <a:t>2019/8/7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426682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直角三角形 4"/>
          <p:cNvSpPr/>
          <p:nvPr userDrawn="1"/>
        </p:nvSpPr>
        <p:spPr>
          <a:xfrm>
            <a:off x="-19050" y="5791200"/>
            <a:ext cx="1066800" cy="1066800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849906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直角三角形 4"/>
          <p:cNvSpPr/>
          <p:nvPr userDrawn="1"/>
        </p:nvSpPr>
        <p:spPr>
          <a:xfrm flipH="1">
            <a:off x="11125200" y="5791200"/>
            <a:ext cx="1066800" cy="1066800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994164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B53BF3-A5D8-42A3-9EEC-4B863D7479AC}" type="datetimeFigureOut">
              <a:rPr kumimoji="1" lang="ja-JP" altLang="en-US" smtClean="0"/>
              <a:t>2019/8/7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AED8E8-35F4-4F96-8B22-4FCB833312D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002827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61" r:id="rId9"/>
    <p:sldLayoutId id="2147483656" r:id="rId10"/>
    <p:sldLayoutId id="2147483657" r:id="rId11"/>
    <p:sldLayoutId id="2147483658" r:id="rId12"/>
    <p:sldLayoutId id="2147483659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9000"/>
                    </a14:imgEffect>
                    <a14:imgEffect>
                      <a14:colorTemperature colorTemp="11200"/>
                    </a14:imgEffect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8732"/>
          </a:xfrm>
          <a:prstGeom prst="rect">
            <a:avLst/>
          </a:prstGeom>
        </p:spPr>
      </p:pic>
      <p:sp>
        <p:nvSpPr>
          <p:cNvPr id="4" name="テキスト ボックス 3"/>
          <p:cNvSpPr txBox="1"/>
          <p:nvPr/>
        </p:nvSpPr>
        <p:spPr>
          <a:xfrm>
            <a:off x="4146589" y="2767280"/>
            <a:ext cx="389882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8000" b="1" dirty="0" smtClean="0">
                <a:solidFill>
                  <a:schemeClr val="accent6">
                    <a:lumMod val="75000"/>
                  </a:schemeClr>
                </a:solidFill>
                <a:latin typeface="Century Gothic" panose="020B0502020202020204" pitchFamily="34" charset="0"/>
              </a:rPr>
              <a:t>Outliers</a:t>
            </a:r>
            <a:endParaRPr kumimoji="1" lang="ja-JP" altLang="en-US" sz="8000" b="1" dirty="0">
              <a:solidFill>
                <a:schemeClr val="accent6">
                  <a:lumMod val="7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588369" y="4125833"/>
            <a:ext cx="39389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err="1" smtClean="0">
                <a:solidFill>
                  <a:schemeClr val="bg1"/>
                </a:solidFill>
              </a:rPr>
              <a:t>Blindspot</a:t>
            </a:r>
            <a:r>
              <a:rPr lang="en-US" altLang="ko-KR" sz="3600" dirty="0" smtClean="0">
                <a:solidFill>
                  <a:schemeClr val="bg1"/>
                </a:solidFill>
              </a:rPr>
              <a:t> Finder</a:t>
            </a:r>
            <a:endParaRPr lang="ko-KR" alt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628597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6096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1625403" y="266242"/>
            <a:ext cx="37609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ja-JP" sz="2800" b="1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cs typeface="Ebrima" panose="02000000000000000000" pitchFamily="2" charset="0"/>
              </a:rPr>
              <a:t>Methodology 3/5</a:t>
            </a:r>
            <a:endParaRPr kumimoji="1" lang="ja-JP" altLang="en-US" sz="2800" b="1" spc="3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cs typeface="Ebrima" panose="02000000000000000000" pitchFamily="2" charset="0"/>
            </a:endParaRPr>
          </a:p>
        </p:txBody>
      </p:sp>
      <p:cxnSp>
        <p:nvCxnSpPr>
          <p:cNvPr id="5" name="直線コネクタ 4"/>
          <p:cNvCxnSpPr/>
          <p:nvPr/>
        </p:nvCxnSpPr>
        <p:spPr>
          <a:xfrm>
            <a:off x="0" y="1009986"/>
            <a:ext cx="12192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グループ化 8"/>
          <p:cNvGrpSpPr/>
          <p:nvPr/>
        </p:nvGrpSpPr>
        <p:grpSpPr>
          <a:xfrm>
            <a:off x="190501" y="204687"/>
            <a:ext cx="571498" cy="646331"/>
            <a:chOff x="190501" y="204687"/>
            <a:chExt cx="571498" cy="646331"/>
          </a:xfrm>
        </p:grpSpPr>
        <p:sp>
          <p:nvSpPr>
            <p:cNvPr id="7" name="山形 6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山形 7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グループ化 12"/>
          <p:cNvGrpSpPr/>
          <p:nvPr/>
        </p:nvGrpSpPr>
        <p:grpSpPr>
          <a:xfrm>
            <a:off x="804281" y="204686"/>
            <a:ext cx="571498" cy="646331"/>
            <a:chOff x="190501" y="204687"/>
            <a:chExt cx="571498" cy="646331"/>
          </a:xfrm>
        </p:grpSpPr>
        <p:sp>
          <p:nvSpPr>
            <p:cNvPr id="14" name="山形 13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山形 14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7" name="Google Shape;86;p1"/>
          <p:cNvSpPr txBox="1"/>
          <p:nvPr/>
        </p:nvSpPr>
        <p:spPr>
          <a:xfrm>
            <a:off x="818790" y="2104702"/>
            <a:ext cx="1969766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웹 </a:t>
            </a:r>
            <a:r>
              <a:rPr lang="en-US" sz="1400" b="1" i="0" u="none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서비스</a:t>
            </a:r>
            <a:r>
              <a:rPr lang="en-US" sz="14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400" b="1" i="0" u="none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서버</a:t>
            </a:r>
            <a:r>
              <a:rPr lang="en-US" sz="14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(PC-1)</a:t>
            </a:r>
            <a:endParaRPr sz="14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" name="Google Shape;87;p1"/>
          <p:cNvSpPr txBox="1"/>
          <p:nvPr/>
        </p:nvSpPr>
        <p:spPr>
          <a:xfrm>
            <a:off x="3999155" y="2104702"/>
            <a:ext cx="1862583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분석</a:t>
            </a:r>
            <a:r>
              <a:rPr lang="en-US" sz="14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400" b="1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서버</a:t>
            </a:r>
            <a:r>
              <a:rPr lang="en-US" sz="14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(PC-2)</a:t>
            </a:r>
            <a:endParaRPr sz="1400" b="1" dirty="0"/>
          </a:p>
        </p:txBody>
      </p:sp>
      <p:sp>
        <p:nvSpPr>
          <p:cNvPr id="19" name="Google Shape;104;p1"/>
          <p:cNvSpPr txBox="1"/>
          <p:nvPr/>
        </p:nvSpPr>
        <p:spPr>
          <a:xfrm>
            <a:off x="6327656" y="2338007"/>
            <a:ext cx="5346893" cy="4154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1: </a:t>
            </a:r>
            <a:r>
              <a:rPr lang="en-US" sz="16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분석</a:t>
            </a:r>
            <a:r>
              <a:rPr lang="en-US" sz="16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요청</a:t>
            </a:r>
            <a:endParaRPr sz="16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2: </a:t>
            </a:r>
            <a:r>
              <a:rPr lang="en-US" sz="16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DB에서</a:t>
            </a:r>
            <a:r>
              <a:rPr lang="en-US" sz="16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영역내의</a:t>
            </a:r>
            <a:r>
              <a:rPr lang="en-US" sz="16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방범시설</a:t>
            </a:r>
            <a:r>
              <a:rPr lang="en-US" sz="16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추출</a:t>
            </a:r>
            <a:endParaRPr sz="16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3: </a:t>
            </a:r>
            <a:r>
              <a:rPr lang="en-US" sz="1600" dirty="0" err="1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분석</a:t>
            </a:r>
            <a:r>
              <a:rPr lang="en-US" sz="1600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-&gt; </a:t>
            </a:r>
            <a:r>
              <a:rPr lang="en-US" sz="1600" u="sng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Next Sheet</a:t>
            </a:r>
            <a:endParaRPr sz="1600" u="sng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4. </a:t>
            </a:r>
            <a:r>
              <a:rPr lang="en-US" sz="16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결과를</a:t>
            </a:r>
            <a:r>
              <a:rPr lang="en-US" sz="16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image CDN </a:t>
            </a:r>
            <a:r>
              <a:rPr lang="en-US" sz="16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서버에</a:t>
            </a:r>
            <a:r>
              <a:rPr lang="en-US" sz="16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저장</a:t>
            </a:r>
            <a:endParaRPr sz="16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5. </a:t>
            </a:r>
            <a:r>
              <a:rPr lang="en-US" sz="16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서비스</a:t>
            </a:r>
            <a:r>
              <a:rPr lang="en-US" sz="16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서버에</a:t>
            </a:r>
            <a:r>
              <a:rPr lang="en-US" sz="16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완료되었음을</a:t>
            </a:r>
            <a:r>
              <a:rPr lang="en-US" sz="16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알림</a:t>
            </a:r>
            <a:endParaRPr sz="16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6. </a:t>
            </a:r>
            <a:r>
              <a:rPr lang="en-US" sz="16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분석된</a:t>
            </a:r>
            <a:r>
              <a:rPr lang="en-US" sz="16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결과를</a:t>
            </a:r>
            <a:r>
              <a:rPr lang="en-US" sz="16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CDN </a:t>
            </a:r>
            <a:r>
              <a:rPr lang="en-US" sz="16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서버에서</a:t>
            </a:r>
            <a:r>
              <a:rPr lang="en-US" sz="16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600" dirty="0" err="1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참조하</a:t>
            </a:r>
            <a:r>
              <a:rPr lang="ko-KR" altLang="en-US" sz="1600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여 </a:t>
            </a:r>
            <a:r>
              <a:rPr lang="en-US" sz="1600" dirty="0" err="1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map</a:t>
            </a:r>
            <a:r>
              <a:rPr lang="en-US" sz="16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에</a:t>
            </a:r>
            <a:r>
              <a:rPr lang="en-US" sz="16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표현</a:t>
            </a:r>
            <a:endParaRPr sz="16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526497" y="2477387"/>
            <a:ext cx="5473006" cy="3912806"/>
            <a:chOff x="526497" y="2654955"/>
            <a:chExt cx="5971850" cy="3735237"/>
          </a:xfrm>
        </p:grpSpPr>
        <p:sp>
          <p:nvSpPr>
            <p:cNvPr id="21" name="Google Shape;84;p1"/>
            <p:cNvSpPr/>
            <p:nvPr/>
          </p:nvSpPr>
          <p:spPr>
            <a:xfrm>
              <a:off x="526497" y="2654955"/>
              <a:ext cx="2634630" cy="3735237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rgbClr val="395E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2" name="Google Shape;85;p1"/>
            <p:cNvSpPr/>
            <p:nvPr/>
          </p:nvSpPr>
          <p:spPr>
            <a:xfrm>
              <a:off x="3863717" y="2654955"/>
              <a:ext cx="2634630" cy="3735237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rgbClr val="395E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3" name="Google Shape;88;p1"/>
            <p:cNvSpPr/>
            <p:nvPr/>
          </p:nvSpPr>
          <p:spPr>
            <a:xfrm>
              <a:off x="699828" y="3106276"/>
              <a:ext cx="1802641" cy="1202841"/>
            </a:xfrm>
            <a:prstGeom prst="rect">
              <a:avLst/>
            </a:prstGeom>
            <a:solidFill>
              <a:srgbClr val="92D050"/>
            </a:solidFill>
            <a:ln w="25400" cap="flat" cmpd="sng">
              <a:solidFill>
                <a:srgbClr val="395E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apache-tomcat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(xxx.xx.xx.xxx:8080/outliers)</a:t>
              </a:r>
              <a:endParaRPr sz="9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4" name="Google Shape;89;p1"/>
            <p:cNvSpPr/>
            <p:nvPr/>
          </p:nvSpPr>
          <p:spPr>
            <a:xfrm>
              <a:off x="682495" y="4969760"/>
              <a:ext cx="1802641" cy="1202841"/>
            </a:xfrm>
            <a:prstGeom prst="rect">
              <a:avLst/>
            </a:prstGeom>
            <a:solidFill>
              <a:srgbClr val="92D050"/>
            </a:solidFill>
            <a:ln w="25400" cap="flat" cmpd="sng">
              <a:solidFill>
                <a:srgbClr val="395E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Oracle</a:t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7" name="Google Shape;90;p1"/>
            <p:cNvSpPr/>
            <p:nvPr/>
          </p:nvSpPr>
          <p:spPr>
            <a:xfrm>
              <a:off x="4349659" y="3106276"/>
              <a:ext cx="1802641" cy="1202841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25400" cap="flat" cmpd="sng">
              <a:solidFill>
                <a:srgbClr val="395E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RServe</a:t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(yyy.yyy.yyy.yyy:6312)</a:t>
              </a:r>
              <a:endParaRPr sz="10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2" name="Google Shape;91;p1"/>
            <p:cNvSpPr/>
            <p:nvPr/>
          </p:nvSpPr>
          <p:spPr>
            <a:xfrm>
              <a:off x="4349044" y="5033068"/>
              <a:ext cx="1802641" cy="1202841"/>
            </a:xfrm>
            <a:prstGeom prst="rect">
              <a:avLst/>
            </a:prstGeom>
            <a:solidFill>
              <a:srgbClr val="92D050"/>
            </a:solidFill>
            <a:ln w="25400" cap="flat" cmpd="sng">
              <a:solidFill>
                <a:srgbClr val="395E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apache-tomcat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(yyy.yyy.yyy.yyy:8081/MyCDN)</a:t>
              </a:r>
              <a:endParaRPr sz="10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33" name="Google Shape;92;p1"/>
            <p:cNvCxnSpPr/>
            <p:nvPr/>
          </p:nvCxnSpPr>
          <p:spPr>
            <a:xfrm rot="16200000" flipH="1">
              <a:off x="1300874" y="4628406"/>
              <a:ext cx="670457" cy="578"/>
            </a:xfrm>
            <a:prstGeom prst="bentConnector3">
              <a:avLst>
                <a:gd name="adj1" fmla="val 50000"/>
              </a:avLst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stealth" w="med" len="med"/>
              <a:tailEnd type="stealth" w="med" len="med"/>
            </a:ln>
          </p:spPr>
        </p:cxnSp>
        <p:cxnSp>
          <p:nvCxnSpPr>
            <p:cNvPr id="34" name="Google Shape;93;p1"/>
            <p:cNvCxnSpPr/>
            <p:nvPr/>
          </p:nvCxnSpPr>
          <p:spPr>
            <a:xfrm>
              <a:off x="2502469" y="3370830"/>
              <a:ext cx="1846575" cy="0"/>
            </a:xfrm>
            <a:prstGeom prst="straightConnector1">
              <a:avLst/>
            </a:prstGeom>
            <a:noFill/>
            <a:ln w="38100" cap="flat" cmpd="sng">
              <a:solidFill>
                <a:srgbClr val="E36C09"/>
              </a:solidFill>
              <a:prstDash val="solid"/>
              <a:round/>
              <a:headEnd type="none" w="sm" len="sm"/>
              <a:tailEnd type="stealth" w="med" len="med"/>
            </a:ln>
          </p:spPr>
        </p:cxnSp>
        <p:cxnSp>
          <p:nvCxnSpPr>
            <p:cNvPr id="35" name="Google Shape;94;p1"/>
            <p:cNvCxnSpPr/>
            <p:nvPr/>
          </p:nvCxnSpPr>
          <p:spPr>
            <a:xfrm>
              <a:off x="2502469" y="4122666"/>
              <a:ext cx="1823238" cy="1501538"/>
            </a:xfrm>
            <a:prstGeom prst="bentConnector3">
              <a:avLst>
                <a:gd name="adj1" fmla="val 50000"/>
              </a:avLst>
            </a:prstGeom>
            <a:noFill/>
            <a:ln w="38100" cap="flat" cmpd="sng">
              <a:solidFill>
                <a:srgbClr val="E36C09"/>
              </a:solidFill>
              <a:prstDash val="solid"/>
              <a:round/>
              <a:headEnd type="none" w="sm" len="sm"/>
              <a:tailEnd type="stealth" w="med" len="med"/>
            </a:ln>
          </p:spPr>
        </p:cxnSp>
        <p:cxnSp>
          <p:nvCxnSpPr>
            <p:cNvPr id="36" name="Google Shape;95;p1"/>
            <p:cNvCxnSpPr/>
            <p:nvPr/>
          </p:nvCxnSpPr>
          <p:spPr>
            <a:xfrm>
              <a:off x="5865088" y="4309117"/>
              <a:ext cx="0" cy="723951"/>
            </a:xfrm>
            <a:prstGeom prst="straightConnector1">
              <a:avLst/>
            </a:prstGeom>
            <a:noFill/>
            <a:ln w="38100" cap="flat" cmpd="sng">
              <a:solidFill>
                <a:srgbClr val="E36C09"/>
              </a:solidFill>
              <a:prstDash val="solid"/>
              <a:round/>
              <a:headEnd type="none" w="sm" len="sm"/>
              <a:tailEnd type="stealth" w="med" len="med"/>
            </a:ln>
          </p:spPr>
        </p:cxnSp>
        <p:cxnSp>
          <p:nvCxnSpPr>
            <p:cNvPr id="37" name="Google Shape;96;p1"/>
            <p:cNvCxnSpPr/>
            <p:nvPr/>
          </p:nvCxnSpPr>
          <p:spPr>
            <a:xfrm flipH="1">
              <a:off x="2502469" y="4122666"/>
              <a:ext cx="1824783" cy="1511822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stealth" w="med" len="med"/>
              <a:tailEnd type="stealth" w="med" len="med"/>
            </a:ln>
          </p:spPr>
        </p:cxnSp>
        <p:cxnSp>
          <p:nvCxnSpPr>
            <p:cNvPr id="38" name="Google Shape;97;p1"/>
            <p:cNvCxnSpPr/>
            <p:nvPr/>
          </p:nvCxnSpPr>
          <p:spPr>
            <a:xfrm rot="10800000">
              <a:off x="2502469" y="3588322"/>
              <a:ext cx="1847190" cy="0"/>
            </a:xfrm>
            <a:prstGeom prst="straightConnector1">
              <a:avLst/>
            </a:prstGeom>
            <a:noFill/>
            <a:ln w="38100" cap="flat" cmpd="sng">
              <a:solidFill>
                <a:srgbClr val="E36C09"/>
              </a:solidFill>
              <a:prstDash val="solid"/>
              <a:round/>
              <a:headEnd type="none" w="sm" len="sm"/>
              <a:tailEnd type="stealth" w="med" len="med"/>
            </a:ln>
          </p:spPr>
        </p:cxnSp>
        <p:sp>
          <p:nvSpPr>
            <p:cNvPr id="39" name="Google Shape;98;p1"/>
            <p:cNvSpPr/>
            <p:nvPr/>
          </p:nvSpPr>
          <p:spPr>
            <a:xfrm>
              <a:off x="2745132" y="2999155"/>
              <a:ext cx="415994" cy="371675"/>
            </a:xfrm>
            <a:prstGeom prst="star8">
              <a:avLst>
                <a:gd name="adj" fmla="val 37500"/>
              </a:avLst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</a:t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0" name="Google Shape;99;p1"/>
            <p:cNvSpPr/>
            <p:nvPr/>
          </p:nvSpPr>
          <p:spPr>
            <a:xfrm>
              <a:off x="3854450" y="4508322"/>
              <a:ext cx="415994" cy="371675"/>
            </a:xfrm>
            <a:prstGeom prst="star8">
              <a:avLst>
                <a:gd name="adj" fmla="val 37500"/>
              </a:avLst>
            </a:pr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</a:t>
              </a:r>
              <a:endParaRPr sz="1800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1" name="Google Shape;100;p1"/>
            <p:cNvSpPr/>
            <p:nvPr/>
          </p:nvSpPr>
          <p:spPr>
            <a:xfrm>
              <a:off x="5587759" y="3335092"/>
              <a:ext cx="415994" cy="371675"/>
            </a:xfrm>
            <a:prstGeom prst="star8">
              <a:avLst>
                <a:gd name="adj" fmla="val 37500"/>
              </a:avLst>
            </a:pr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3</a:t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2" name="Google Shape;101;p1"/>
            <p:cNvSpPr/>
            <p:nvPr/>
          </p:nvSpPr>
          <p:spPr>
            <a:xfrm>
              <a:off x="5865088" y="4322484"/>
              <a:ext cx="415994" cy="371675"/>
            </a:xfrm>
            <a:prstGeom prst="star8">
              <a:avLst>
                <a:gd name="adj" fmla="val 37500"/>
              </a:avLst>
            </a:pr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4</a:t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3" name="Google Shape;102;p1"/>
            <p:cNvSpPr/>
            <p:nvPr/>
          </p:nvSpPr>
          <p:spPr>
            <a:xfrm>
              <a:off x="3911258" y="3549428"/>
              <a:ext cx="415994" cy="371675"/>
            </a:xfrm>
            <a:prstGeom prst="star8">
              <a:avLst>
                <a:gd name="adj" fmla="val 37500"/>
              </a:avLst>
            </a:pr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5</a:t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4" name="Google Shape;103;p1"/>
            <p:cNvSpPr/>
            <p:nvPr/>
          </p:nvSpPr>
          <p:spPr>
            <a:xfrm>
              <a:off x="2688394" y="4119195"/>
              <a:ext cx="415994" cy="371675"/>
            </a:xfrm>
            <a:prstGeom prst="star8">
              <a:avLst>
                <a:gd name="adj" fmla="val 37500"/>
              </a:avLst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6</a:t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5" name="Google Shape;105;p1"/>
            <p:cNvSpPr txBox="1"/>
            <p:nvPr/>
          </p:nvSpPr>
          <p:spPr>
            <a:xfrm>
              <a:off x="614016" y="2781570"/>
              <a:ext cx="2149303" cy="32470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Main service WAS</a:t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6" name="Google Shape;106;p1"/>
            <p:cNvSpPr txBox="1"/>
            <p:nvPr/>
          </p:nvSpPr>
          <p:spPr>
            <a:xfrm>
              <a:off x="4349044" y="2797027"/>
              <a:ext cx="2149303" cy="32470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R</a:t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7" name="Google Shape;107;p1"/>
            <p:cNvSpPr txBox="1"/>
            <p:nvPr/>
          </p:nvSpPr>
          <p:spPr>
            <a:xfrm>
              <a:off x="4265810" y="4671092"/>
              <a:ext cx="2227903" cy="32470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CDN Web container</a:t>
              </a:r>
              <a:endParaRPr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8" name="Google Shape;108;p1"/>
            <p:cNvSpPr txBox="1"/>
            <p:nvPr/>
          </p:nvSpPr>
          <p:spPr>
            <a:xfrm>
              <a:off x="526497" y="4620552"/>
              <a:ext cx="2149303" cy="32470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Database</a:t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49" name="직사각형 48"/>
          <p:cNvSpPr/>
          <p:nvPr/>
        </p:nvSpPr>
        <p:spPr>
          <a:xfrm>
            <a:off x="476250" y="1271592"/>
            <a:ext cx="1102817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</a:pPr>
            <a:r>
              <a:rPr lang="en-US" altLang="ja-JP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 </a:t>
            </a:r>
            <a:r>
              <a:rPr lang="en-US" altLang="ja-JP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Command (</a:t>
            </a:r>
            <a:r>
              <a:rPr lang="en-US" altLang="ja-JP" sz="28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Rserve</a:t>
            </a:r>
            <a:r>
              <a:rPr lang="en-US" altLang="ja-JP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), </a:t>
            </a:r>
            <a:r>
              <a:rPr lang="en-US" altLang="ja-JP" sz="28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Apach</a:t>
            </a:r>
            <a:r>
              <a:rPr lang="en-US" altLang="ja-JP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-Tomcat </a:t>
            </a:r>
            <a:r>
              <a:rPr lang="en-US" altLang="ja-JP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&amp; </a:t>
            </a:r>
            <a:r>
              <a:rPr lang="en-US" altLang="ja-JP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CDN (Contents Delivery Network)</a:t>
            </a:r>
            <a:endParaRPr lang="en-US" altLang="ja-JP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144745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모서리가 둥근 직사각형 61"/>
          <p:cNvSpPr/>
          <p:nvPr/>
        </p:nvSpPr>
        <p:spPr>
          <a:xfrm>
            <a:off x="462245" y="5606155"/>
            <a:ext cx="7716555" cy="3372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endParaRPr lang="ko-KR" altLang="en-US" sz="14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0" y="0"/>
            <a:ext cx="6096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1625403" y="266242"/>
            <a:ext cx="37609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ja-JP" sz="2800" b="1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cs typeface="Ebrima" panose="02000000000000000000" pitchFamily="2" charset="0"/>
              </a:rPr>
              <a:t>Methodology 4/5</a:t>
            </a:r>
            <a:endParaRPr kumimoji="1" lang="ja-JP" altLang="en-US" sz="2800" b="1" spc="3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cs typeface="Ebrima" panose="02000000000000000000" pitchFamily="2" charset="0"/>
            </a:endParaRPr>
          </a:p>
        </p:txBody>
      </p:sp>
      <p:cxnSp>
        <p:nvCxnSpPr>
          <p:cNvPr id="5" name="直線コネクタ 4"/>
          <p:cNvCxnSpPr/>
          <p:nvPr/>
        </p:nvCxnSpPr>
        <p:spPr>
          <a:xfrm>
            <a:off x="0" y="1139619"/>
            <a:ext cx="12192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グループ化 8"/>
          <p:cNvGrpSpPr/>
          <p:nvPr/>
        </p:nvGrpSpPr>
        <p:grpSpPr>
          <a:xfrm>
            <a:off x="190501" y="204687"/>
            <a:ext cx="571498" cy="646331"/>
            <a:chOff x="190501" y="204687"/>
            <a:chExt cx="571498" cy="646331"/>
          </a:xfrm>
        </p:grpSpPr>
        <p:sp>
          <p:nvSpPr>
            <p:cNvPr id="7" name="山形 6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山形 7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グループ化 12"/>
          <p:cNvGrpSpPr/>
          <p:nvPr/>
        </p:nvGrpSpPr>
        <p:grpSpPr>
          <a:xfrm>
            <a:off x="804281" y="204686"/>
            <a:ext cx="571498" cy="646331"/>
            <a:chOff x="190501" y="204687"/>
            <a:chExt cx="571498" cy="646331"/>
          </a:xfrm>
        </p:grpSpPr>
        <p:sp>
          <p:nvSpPr>
            <p:cNvPr id="14" name="山形 13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山形 14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50" name="Google Shape;115;p2"/>
          <p:cNvSpPr txBox="1"/>
          <p:nvPr/>
        </p:nvSpPr>
        <p:spPr>
          <a:xfrm>
            <a:off x="9834206" y="4313514"/>
            <a:ext cx="2167294" cy="2585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i="1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사용된</a:t>
            </a:r>
            <a:r>
              <a:rPr lang="en-US" sz="1400" i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400" i="1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라이브러리</a:t>
            </a:r>
            <a:endParaRPr sz="1400" i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library(</a:t>
            </a:r>
            <a:r>
              <a:rPr lang="en-US" sz="12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rJava</a:t>
            </a:r>
            <a:r>
              <a:rPr lang="en-US" sz="12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)</a:t>
            </a:r>
            <a:endParaRPr sz="120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library(DBI)</a:t>
            </a:r>
            <a:endParaRPr sz="120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library(RJDBC)</a:t>
            </a:r>
            <a:endParaRPr sz="120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library(</a:t>
            </a:r>
            <a:r>
              <a:rPr lang="en-US" sz="12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ggmap</a:t>
            </a:r>
            <a:r>
              <a:rPr lang="en-US" sz="12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)</a:t>
            </a:r>
            <a:endParaRPr sz="120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library(</a:t>
            </a:r>
            <a:r>
              <a:rPr lang="en-US" sz="12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geojsonio</a:t>
            </a:r>
            <a:r>
              <a:rPr lang="en-US" sz="12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)</a:t>
            </a:r>
            <a:endParaRPr sz="120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library(broom)</a:t>
            </a:r>
            <a:endParaRPr sz="120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library(</a:t>
            </a:r>
            <a:r>
              <a:rPr lang="en-US" sz="12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viridis</a:t>
            </a:r>
            <a:r>
              <a:rPr lang="en-US" sz="12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)</a:t>
            </a:r>
            <a:endParaRPr sz="120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library(ggplot2)</a:t>
            </a:r>
            <a:endParaRPr sz="120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library(</a:t>
            </a:r>
            <a:r>
              <a:rPr lang="en-US" sz="12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dplyr</a:t>
            </a:r>
            <a:r>
              <a:rPr lang="en-US" sz="12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)</a:t>
            </a:r>
            <a:endParaRPr sz="120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library(</a:t>
            </a:r>
            <a:r>
              <a:rPr lang="en-US" sz="12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cowplot</a:t>
            </a:r>
            <a:r>
              <a:rPr lang="en-US" sz="12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)</a:t>
            </a:r>
            <a:endParaRPr sz="120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49" name="그룹 48"/>
          <p:cNvGrpSpPr/>
          <p:nvPr/>
        </p:nvGrpSpPr>
        <p:grpSpPr>
          <a:xfrm>
            <a:off x="471963" y="1127908"/>
            <a:ext cx="4416067" cy="2565318"/>
            <a:chOff x="471963" y="1127908"/>
            <a:chExt cx="3033923" cy="2129690"/>
          </a:xfrm>
        </p:grpSpPr>
        <p:pic>
          <p:nvPicPr>
            <p:cNvPr id="48" name="그림 4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1963" y="1127909"/>
              <a:ext cx="3016907" cy="2119968"/>
            </a:xfrm>
            <a:prstGeom prst="roundRect">
              <a:avLst/>
            </a:prstGeom>
          </p:spPr>
        </p:pic>
        <p:cxnSp>
          <p:nvCxnSpPr>
            <p:cNvPr id="20" name="직선 연결선 19"/>
            <p:cNvCxnSpPr/>
            <p:nvPr/>
          </p:nvCxnSpPr>
          <p:spPr>
            <a:xfrm>
              <a:off x="471964" y="1567902"/>
              <a:ext cx="3016907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/>
            <p:cNvCxnSpPr/>
            <p:nvPr/>
          </p:nvCxnSpPr>
          <p:spPr>
            <a:xfrm>
              <a:off x="471963" y="1714554"/>
              <a:ext cx="3016907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/>
            <p:cNvCxnSpPr/>
            <p:nvPr/>
          </p:nvCxnSpPr>
          <p:spPr>
            <a:xfrm>
              <a:off x="471963" y="1852966"/>
              <a:ext cx="3016907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/>
            <p:cNvCxnSpPr/>
            <p:nvPr/>
          </p:nvCxnSpPr>
          <p:spPr>
            <a:xfrm>
              <a:off x="473192" y="2030924"/>
              <a:ext cx="3016907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/>
            <p:cNvCxnSpPr/>
            <p:nvPr/>
          </p:nvCxnSpPr>
          <p:spPr>
            <a:xfrm>
              <a:off x="471965" y="2722986"/>
              <a:ext cx="3016907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/>
            <p:cNvCxnSpPr/>
            <p:nvPr/>
          </p:nvCxnSpPr>
          <p:spPr>
            <a:xfrm>
              <a:off x="471965" y="2900944"/>
              <a:ext cx="3016907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/>
            <p:cNvCxnSpPr/>
            <p:nvPr/>
          </p:nvCxnSpPr>
          <p:spPr>
            <a:xfrm>
              <a:off x="471965" y="2535140"/>
              <a:ext cx="3016907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/>
            <p:cNvCxnSpPr/>
            <p:nvPr/>
          </p:nvCxnSpPr>
          <p:spPr>
            <a:xfrm>
              <a:off x="471965" y="2367069"/>
              <a:ext cx="3016907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/>
            <p:cNvCxnSpPr/>
            <p:nvPr/>
          </p:nvCxnSpPr>
          <p:spPr>
            <a:xfrm>
              <a:off x="479708" y="2187892"/>
              <a:ext cx="3016907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/>
            <p:cNvCxnSpPr/>
            <p:nvPr/>
          </p:nvCxnSpPr>
          <p:spPr>
            <a:xfrm>
              <a:off x="488979" y="1381029"/>
              <a:ext cx="3016907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>
              <a:off x="909332" y="1127908"/>
              <a:ext cx="0" cy="2119968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/>
            <p:cNvCxnSpPr/>
            <p:nvPr/>
          </p:nvCxnSpPr>
          <p:spPr>
            <a:xfrm>
              <a:off x="1160375" y="1137630"/>
              <a:ext cx="0" cy="2119968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/>
            <p:cNvCxnSpPr/>
            <p:nvPr/>
          </p:nvCxnSpPr>
          <p:spPr>
            <a:xfrm>
              <a:off x="2647812" y="1127908"/>
              <a:ext cx="0" cy="2119968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/>
            <p:cNvCxnSpPr/>
            <p:nvPr/>
          </p:nvCxnSpPr>
          <p:spPr>
            <a:xfrm>
              <a:off x="2893194" y="1127908"/>
              <a:ext cx="0" cy="2119968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/>
            <p:cNvCxnSpPr/>
            <p:nvPr/>
          </p:nvCxnSpPr>
          <p:spPr>
            <a:xfrm>
              <a:off x="3179074" y="1137630"/>
              <a:ext cx="0" cy="2119968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/>
            <p:cNvCxnSpPr/>
            <p:nvPr/>
          </p:nvCxnSpPr>
          <p:spPr>
            <a:xfrm>
              <a:off x="2379312" y="1127908"/>
              <a:ext cx="0" cy="2119968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40"/>
            <p:cNvCxnSpPr/>
            <p:nvPr/>
          </p:nvCxnSpPr>
          <p:spPr>
            <a:xfrm>
              <a:off x="2097577" y="1127908"/>
              <a:ext cx="0" cy="2119968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 41"/>
            <p:cNvCxnSpPr/>
            <p:nvPr/>
          </p:nvCxnSpPr>
          <p:spPr>
            <a:xfrm>
              <a:off x="1779490" y="1127908"/>
              <a:ext cx="0" cy="2119968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 42"/>
            <p:cNvCxnSpPr/>
            <p:nvPr/>
          </p:nvCxnSpPr>
          <p:spPr>
            <a:xfrm>
              <a:off x="1466345" y="1137630"/>
              <a:ext cx="0" cy="2119968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순서도: 자기 디스크 46"/>
          <p:cNvSpPr/>
          <p:nvPr/>
        </p:nvSpPr>
        <p:spPr>
          <a:xfrm>
            <a:off x="496732" y="4165154"/>
            <a:ext cx="858755" cy="899764"/>
          </a:xfrm>
          <a:prstGeom prst="flowChartMagneticDisk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모서리가 둥근 직사각형 50"/>
          <p:cNvSpPr/>
          <p:nvPr/>
        </p:nvSpPr>
        <p:spPr>
          <a:xfrm>
            <a:off x="1922861" y="4101650"/>
            <a:ext cx="3069770" cy="102677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52"/>
          <p:cNvSpPr txBox="1"/>
          <p:nvPr/>
        </p:nvSpPr>
        <p:spPr>
          <a:xfrm>
            <a:off x="2814118" y="3893941"/>
            <a:ext cx="1287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 smtClean="0"/>
              <a:t>Dataframe</a:t>
            </a:r>
            <a:endParaRPr lang="ko-KR" altLang="en-US" b="1" dirty="0"/>
          </a:p>
        </p:txBody>
      </p:sp>
      <p:cxnSp>
        <p:nvCxnSpPr>
          <p:cNvPr id="55" name="직선 화살표 연결선 54"/>
          <p:cNvCxnSpPr>
            <a:stCxn id="47" idx="4"/>
            <a:endCxn id="51" idx="1"/>
          </p:cNvCxnSpPr>
          <p:nvPr/>
        </p:nvCxnSpPr>
        <p:spPr>
          <a:xfrm>
            <a:off x="1355487" y="4615036"/>
            <a:ext cx="567374" cy="0"/>
          </a:xfrm>
          <a:prstGeom prst="straightConnector1">
            <a:avLst/>
          </a:prstGeom>
          <a:ln w="28575"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997447" y="4197035"/>
            <a:ext cx="13045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/>
              <a:t>경찰서</a:t>
            </a:r>
            <a:r>
              <a:rPr lang="en-US" altLang="ko-KR" sz="1400" b="1" dirty="0" smtClean="0"/>
              <a:t>, CCTV</a:t>
            </a:r>
            <a:endParaRPr lang="ko-KR" altLang="en-US" sz="1400" b="1" dirty="0"/>
          </a:p>
        </p:txBody>
      </p:sp>
      <p:sp>
        <p:nvSpPr>
          <p:cNvPr id="59" name="TextBox 58"/>
          <p:cNvSpPr txBox="1"/>
          <p:nvPr/>
        </p:nvSpPr>
        <p:spPr>
          <a:xfrm>
            <a:off x="2092954" y="4263273"/>
            <a:ext cx="320085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 smtClean="0"/>
              <a:t>반지름 </a:t>
            </a:r>
            <a:r>
              <a:rPr lang="en-US" altLang="ko-KR" sz="1400" dirty="0" smtClean="0"/>
              <a:t>r </a:t>
            </a:r>
            <a:r>
              <a:rPr lang="ko-KR" altLang="en-US" sz="1400" dirty="0" smtClean="0"/>
              <a:t>내 경찰서</a:t>
            </a:r>
            <a:r>
              <a:rPr lang="en-US" altLang="ko-KR" sz="1400" dirty="0" smtClean="0"/>
              <a:t>, CCTV</a:t>
            </a:r>
            <a:r>
              <a:rPr lang="ko-KR" altLang="en-US" sz="1400" dirty="0"/>
              <a:t> </a:t>
            </a:r>
            <a:r>
              <a:rPr lang="ko-KR" altLang="en-US" sz="1400" dirty="0" smtClean="0"/>
              <a:t>개수 파악</a:t>
            </a:r>
            <a:endParaRPr lang="en-US" altLang="ko-KR" sz="1400" dirty="0" smtClean="0"/>
          </a:p>
          <a:p>
            <a:pPr>
              <a:lnSpc>
                <a:spcPct val="150000"/>
              </a:lnSpc>
            </a:pPr>
            <a:r>
              <a:rPr lang="en-US" altLang="ko-KR" sz="1400" dirty="0" smtClean="0"/>
              <a:t>-&gt;  </a:t>
            </a:r>
            <a:r>
              <a:rPr lang="ko-KR" altLang="en-US" sz="1400" u="sng" dirty="0" smtClean="0"/>
              <a:t>방범점수산출</a:t>
            </a:r>
            <a:endParaRPr lang="ko-KR" altLang="en-US" sz="1400" u="sng" dirty="0"/>
          </a:p>
        </p:txBody>
      </p:sp>
      <p:sp>
        <p:nvSpPr>
          <p:cNvPr id="63" name="직사각형 62"/>
          <p:cNvSpPr/>
          <p:nvPr/>
        </p:nvSpPr>
        <p:spPr>
          <a:xfrm>
            <a:off x="471963" y="5647557"/>
            <a:ext cx="964368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1400" b="1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sqrt</a:t>
            </a:r>
            <a:r>
              <a:rPr lang="en-US" altLang="ko-KR" sz="14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 (</a:t>
            </a:r>
            <a:r>
              <a:rPr lang="en-US" altLang="ko-KR" sz="1400" b="1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p.lat</a:t>
            </a:r>
            <a:r>
              <a:rPr lang="ko-KR" altLang="en-US" sz="14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altLang="ko-KR" sz="14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LATITUDE)^2 + </a:t>
            </a:r>
            <a:r>
              <a:rPr lang="en-US" altLang="ko-KR" sz="1400" b="1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((</a:t>
            </a:r>
            <a:r>
              <a:rPr lang="en-US" altLang="ko-KR" sz="1400" b="1" dirty="0" err="1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p.long</a:t>
            </a:r>
            <a:r>
              <a:rPr lang="ko-KR" altLang="en-US" sz="1400" b="1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altLang="ko-KR" sz="1400" b="1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– LONGITUDE)/</a:t>
            </a:r>
            <a:r>
              <a:rPr lang="en-US" altLang="ko-KR" sz="1400" b="1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map.ratio.geo</a:t>
            </a:r>
            <a:r>
              <a:rPr lang="en-US" altLang="ko-KR" sz="14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)^2) &lt; </a:t>
            </a:r>
            <a:r>
              <a:rPr lang="en-US" altLang="ko-KR" sz="1400" b="1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cell.range.cctv</a:t>
            </a:r>
            <a:endParaRPr lang="ko-KR" altLang="en-US" sz="14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4" name="직사각형 63"/>
          <p:cNvSpPr/>
          <p:nvPr/>
        </p:nvSpPr>
        <p:spPr>
          <a:xfrm>
            <a:off x="842765" y="5945838"/>
            <a:ext cx="6096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ko-KR" altLang="en-US" sz="14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대문자</a:t>
            </a:r>
            <a:r>
              <a:rPr lang="en-US" altLang="ko-KR" sz="14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:DB</a:t>
            </a:r>
            <a:r>
              <a:rPr lang="ko-KR" altLang="en-US" sz="14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컬럼</a:t>
            </a:r>
            <a:r>
              <a:rPr lang="en-US" altLang="ko-KR" sz="14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endParaRPr lang="ko-KR" altLang="en-US" sz="1400" dirty="0"/>
          </a:p>
          <a:p>
            <a:pPr lvl="0"/>
            <a:r>
              <a:rPr lang="en-US" altLang="ko-KR" sz="14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p.xxx</a:t>
            </a:r>
            <a:r>
              <a:rPr lang="ko-KR" altLang="en-US" sz="14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altLang="ko-KR" sz="14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: </a:t>
            </a:r>
            <a:r>
              <a:rPr lang="ko-KR" altLang="en-US" sz="14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각 셀의 중심좌표</a:t>
            </a:r>
            <a:r>
              <a:rPr lang="en-US" altLang="ko-KR" sz="14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endParaRPr lang="ko-KR" altLang="en-US" sz="1400" dirty="0"/>
          </a:p>
          <a:p>
            <a:pPr lvl="0"/>
            <a:r>
              <a:rPr lang="en-US" altLang="ko-KR" sz="14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map.ratio.geo</a:t>
            </a:r>
            <a:r>
              <a:rPr lang="en-US" altLang="ko-KR" sz="14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: </a:t>
            </a:r>
            <a:r>
              <a:rPr lang="ko-KR" altLang="en-US" sz="14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거리 계산  </a:t>
            </a:r>
            <a:r>
              <a:rPr lang="en-US" altLang="ko-KR" sz="14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factor.  </a:t>
            </a:r>
            <a:r>
              <a:rPr lang="en-US" altLang="ko-KR" sz="1400" dirty="0" smtClean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1/</a:t>
            </a:r>
            <a:r>
              <a:rPr lang="en-US" altLang="ko-KR" sz="1400" dirty="0" err="1" smtClean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cos</a:t>
            </a:r>
            <a:r>
              <a:rPr lang="en-US" altLang="ko-KR" sz="1400" dirty="0" smtClean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(37.335887*pi/180</a:t>
            </a:r>
            <a:r>
              <a:rPr lang="en-US" altLang="ko-KR" sz="14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)</a:t>
            </a:r>
            <a:endParaRPr lang="ko-KR" altLang="en-US" sz="1400" dirty="0"/>
          </a:p>
        </p:txBody>
      </p:sp>
      <p:sp>
        <p:nvSpPr>
          <p:cNvPr id="75" name="직사각형 74"/>
          <p:cNvSpPr/>
          <p:nvPr/>
        </p:nvSpPr>
        <p:spPr>
          <a:xfrm>
            <a:off x="8601199" y="4386533"/>
            <a:ext cx="1323953" cy="18004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ko-KR" altLang="en-US" sz="1400" i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사용된 </a:t>
            </a:r>
            <a:r>
              <a:rPr lang="ko-KR" altLang="en-US" sz="1400" i="1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함수</a:t>
            </a:r>
            <a:endParaRPr lang="ko-KR" altLang="en-US" sz="1400" i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lvl="0">
              <a:lnSpc>
                <a:spcPct val="150000"/>
              </a:lnSpc>
            </a:pPr>
            <a:r>
              <a:rPr lang="en-US" altLang="ko-KR" sz="12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geojson_read</a:t>
            </a:r>
            <a:r>
              <a:rPr lang="en-US" altLang="ko-KR" sz="12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()</a:t>
            </a:r>
            <a:endParaRPr lang="ko-KR" altLang="en-US" sz="1200" dirty="0"/>
          </a:p>
          <a:p>
            <a:pPr lvl="0"/>
            <a:r>
              <a:rPr lang="en-US" altLang="ko-KR" sz="12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tidy()</a:t>
            </a:r>
            <a:endParaRPr lang="ko-KR" altLang="en-US" sz="1200" dirty="0"/>
          </a:p>
          <a:p>
            <a:pPr lvl="0"/>
            <a:r>
              <a:rPr lang="en-US" altLang="ko-KR" sz="12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ggplot</a:t>
            </a:r>
            <a:r>
              <a:rPr lang="en-US" altLang="ko-KR" sz="12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()</a:t>
            </a:r>
            <a:endParaRPr lang="ko-KR" altLang="en-US" sz="1200" dirty="0"/>
          </a:p>
          <a:p>
            <a:pPr lvl="0"/>
            <a:r>
              <a:rPr lang="en-US" altLang="ko-KR" sz="12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geom_polygon</a:t>
            </a:r>
            <a:r>
              <a:rPr lang="en-US" altLang="ko-KR" sz="12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()</a:t>
            </a:r>
            <a:endParaRPr lang="ko-KR" altLang="en-US" sz="1200" dirty="0"/>
          </a:p>
          <a:p>
            <a:pPr lvl="0"/>
            <a:r>
              <a:rPr lang="en-US" altLang="ko-KR" sz="12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scale_fill_viridis</a:t>
            </a:r>
            <a:r>
              <a:rPr lang="en-US" altLang="ko-KR" sz="12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()</a:t>
            </a:r>
            <a:endParaRPr lang="ko-KR" altLang="en-US" sz="1200" dirty="0"/>
          </a:p>
          <a:p>
            <a:pPr lvl="0"/>
            <a:r>
              <a:rPr lang="en-US" altLang="ko-KR" sz="12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Cowplot</a:t>
            </a:r>
            <a:r>
              <a:rPr lang="en-US" altLang="ko-KR" sz="12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()</a:t>
            </a:r>
            <a:endParaRPr lang="ko-KR" altLang="en-US" sz="12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lvl="0"/>
            <a:r>
              <a:rPr lang="en-US" altLang="ko-KR" sz="12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Ggsave</a:t>
            </a:r>
            <a:r>
              <a:rPr lang="en-US" altLang="ko-KR" sz="12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()</a:t>
            </a:r>
            <a:endParaRPr lang="ko-KR" altLang="en-US" sz="1200" dirty="0"/>
          </a:p>
        </p:txBody>
      </p:sp>
      <p:sp>
        <p:nvSpPr>
          <p:cNvPr id="76" name="직사각형 75"/>
          <p:cNvSpPr/>
          <p:nvPr/>
        </p:nvSpPr>
        <p:spPr>
          <a:xfrm>
            <a:off x="1922861" y="2001277"/>
            <a:ext cx="452290" cy="214359"/>
          </a:xfrm>
          <a:prstGeom prst="rect">
            <a:avLst/>
          </a:prstGeom>
          <a:solidFill>
            <a:srgbClr val="FF000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9" name="그림 7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9592" y="700750"/>
            <a:ext cx="4601217" cy="3400900"/>
          </a:xfrm>
          <a:prstGeom prst="roundRect">
            <a:avLst/>
          </a:prstGeom>
        </p:spPr>
      </p:pic>
      <p:sp>
        <p:nvSpPr>
          <p:cNvPr id="80" name="오른쪽 화살표 79"/>
          <p:cNvSpPr/>
          <p:nvPr/>
        </p:nvSpPr>
        <p:spPr>
          <a:xfrm>
            <a:off x="5528249" y="2001277"/>
            <a:ext cx="579180" cy="504417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2" name="직선 화살표 연결선 81"/>
          <p:cNvCxnSpPr/>
          <p:nvPr/>
        </p:nvCxnSpPr>
        <p:spPr>
          <a:xfrm>
            <a:off x="496732" y="1033153"/>
            <a:ext cx="4366530" cy="0"/>
          </a:xfrm>
          <a:prstGeom prst="straightConnector1">
            <a:avLst/>
          </a:prstGeom>
          <a:ln w="28575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/>
          <p:cNvSpPr txBox="1"/>
          <p:nvPr/>
        </p:nvSpPr>
        <p:spPr>
          <a:xfrm>
            <a:off x="2485430" y="839705"/>
            <a:ext cx="562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100</a:t>
            </a:r>
            <a:endParaRPr lang="ko-KR" altLang="en-US" dirty="0"/>
          </a:p>
        </p:txBody>
      </p:sp>
      <p:cxnSp>
        <p:nvCxnSpPr>
          <p:cNvPr id="86" name="직선 화살표 연결선 85"/>
          <p:cNvCxnSpPr/>
          <p:nvPr/>
        </p:nvCxnSpPr>
        <p:spPr>
          <a:xfrm>
            <a:off x="4992631" y="1209037"/>
            <a:ext cx="0" cy="2365436"/>
          </a:xfrm>
          <a:prstGeom prst="straightConnector1">
            <a:avLst/>
          </a:prstGeom>
          <a:ln w="1905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/>
          <p:cNvSpPr txBox="1"/>
          <p:nvPr/>
        </p:nvSpPr>
        <p:spPr>
          <a:xfrm>
            <a:off x="4913430" y="2146556"/>
            <a:ext cx="301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Y</a:t>
            </a:r>
            <a:endParaRPr lang="ko-KR" altLang="en-US" dirty="0"/>
          </a:p>
        </p:txBody>
      </p:sp>
      <p:sp>
        <p:nvSpPr>
          <p:cNvPr id="88" name="TextBox 87"/>
          <p:cNvSpPr txBox="1"/>
          <p:nvPr/>
        </p:nvSpPr>
        <p:spPr>
          <a:xfrm>
            <a:off x="345163" y="5323299"/>
            <a:ext cx="55806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/>
              <a:t>각 셀 중심점 </a:t>
            </a:r>
            <a:r>
              <a:rPr lang="ko-KR" altLang="en-US" sz="1400" b="1" smtClean="0"/>
              <a:t>기준으로  반경 내에 포함되어 있는 방법시설 추출 조건</a:t>
            </a:r>
            <a:endParaRPr lang="ko-KR" altLang="en-US" sz="1400" b="1" dirty="0"/>
          </a:p>
        </p:txBody>
      </p:sp>
      <p:cxnSp>
        <p:nvCxnSpPr>
          <p:cNvPr id="90" name="꺾인 연결선 89"/>
          <p:cNvCxnSpPr/>
          <p:nvPr/>
        </p:nvCxnSpPr>
        <p:spPr>
          <a:xfrm rot="16200000" flipH="1">
            <a:off x="4963650" y="4644017"/>
            <a:ext cx="991119" cy="933156"/>
          </a:xfrm>
          <a:prstGeom prst="bentConnector3">
            <a:avLst>
              <a:gd name="adj1" fmla="val 875"/>
            </a:avLst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566399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6096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1625403" y="266242"/>
            <a:ext cx="37609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ja-JP" sz="2800" b="1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cs typeface="Ebrima" panose="02000000000000000000" pitchFamily="2" charset="0"/>
              </a:rPr>
              <a:t>Methodology 5/5</a:t>
            </a:r>
            <a:endParaRPr kumimoji="1" lang="ja-JP" altLang="en-US" sz="2800" b="1" spc="3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cs typeface="Ebrima" panose="02000000000000000000" pitchFamily="2" charset="0"/>
            </a:endParaRPr>
          </a:p>
        </p:txBody>
      </p:sp>
      <p:cxnSp>
        <p:nvCxnSpPr>
          <p:cNvPr id="5" name="直線コネクタ 4"/>
          <p:cNvCxnSpPr/>
          <p:nvPr/>
        </p:nvCxnSpPr>
        <p:spPr>
          <a:xfrm>
            <a:off x="0" y="1462446"/>
            <a:ext cx="12192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グループ化 8"/>
          <p:cNvGrpSpPr/>
          <p:nvPr/>
        </p:nvGrpSpPr>
        <p:grpSpPr>
          <a:xfrm>
            <a:off x="190501" y="204687"/>
            <a:ext cx="571498" cy="646331"/>
            <a:chOff x="190501" y="204687"/>
            <a:chExt cx="571498" cy="646331"/>
          </a:xfrm>
        </p:grpSpPr>
        <p:sp>
          <p:nvSpPr>
            <p:cNvPr id="7" name="山形 6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山形 7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グループ化 12"/>
          <p:cNvGrpSpPr/>
          <p:nvPr/>
        </p:nvGrpSpPr>
        <p:grpSpPr>
          <a:xfrm>
            <a:off x="804281" y="204686"/>
            <a:ext cx="571498" cy="646331"/>
            <a:chOff x="190501" y="204687"/>
            <a:chExt cx="571498" cy="646331"/>
          </a:xfrm>
        </p:grpSpPr>
        <p:sp>
          <p:nvSpPr>
            <p:cNvPr id="14" name="山形 13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山形 14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94" t="4893" r="16293" b="4160"/>
          <a:stretch/>
        </p:blipFill>
        <p:spPr>
          <a:xfrm>
            <a:off x="412401" y="1009986"/>
            <a:ext cx="6186970" cy="54858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7425705" y="1462446"/>
            <a:ext cx="2980707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/>
              <a:t>DB__</a:t>
            </a:r>
            <a:endParaRPr lang="en-US" altLang="ko-KR" sz="2000" b="1" dirty="0" smtClean="0"/>
          </a:p>
          <a:p>
            <a:r>
              <a:rPr lang="en-US" altLang="ko-KR" dirty="0"/>
              <a:t>	</a:t>
            </a:r>
            <a:r>
              <a:rPr lang="ko-KR" altLang="en-US" dirty="0" smtClean="0"/>
              <a:t>구별 </a:t>
            </a:r>
            <a:r>
              <a:rPr lang="en-US" altLang="ko-KR" dirty="0" smtClean="0"/>
              <a:t>5</a:t>
            </a:r>
            <a:r>
              <a:rPr lang="ko-KR" altLang="en-US" dirty="0" smtClean="0"/>
              <a:t>대 범죄 현황</a:t>
            </a:r>
            <a:endParaRPr lang="en-US" altLang="ko-KR" dirty="0" smtClean="0"/>
          </a:p>
        </p:txBody>
      </p:sp>
      <p:sp>
        <p:nvSpPr>
          <p:cNvPr id="10" name="직사각형 9"/>
          <p:cNvSpPr/>
          <p:nvPr/>
        </p:nvSpPr>
        <p:spPr>
          <a:xfrm>
            <a:off x="7425705" y="2484098"/>
            <a:ext cx="6096000" cy="80021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2800" b="1" dirty="0" smtClean="0"/>
              <a:t>JS___</a:t>
            </a:r>
            <a:endParaRPr lang="en-US" altLang="ko-KR" sz="2000" b="1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	</a:t>
            </a:r>
            <a:r>
              <a:rPr lang="en-US" altLang="ko-KR" dirty="0" err="1" smtClean="0"/>
              <a:t>kakao</a:t>
            </a:r>
            <a:r>
              <a:rPr lang="en-US" altLang="ko-KR" dirty="0" smtClean="0"/>
              <a:t> API – map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7425705" y="3676694"/>
            <a:ext cx="6096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2800" b="1" dirty="0"/>
              <a:t>Google </a:t>
            </a:r>
            <a:r>
              <a:rPr lang="en-US" altLang="ko-KR" sz="2800" b="1" dirty="0" smtClean="0"/>
              <a:t>Chart</a:t>
            </a:r>
            <a:endParaRPr lang="en-US" altLang="ko-KR" sz="2800" b="1" dirty="0"/>
          </a:p>
        </p:txBody>
      </p:sp>
      <p:sp>
        <p:nvSpPr>
          <p:cNvPr id="18" name="직사각형 17"/>
          <p:cNvSpPr/>
          <p:nvPr/>
        </p:nvSpPr>
        <p:spPr>
          <a:xfrm>
            <a:off x="7425705" y="4589627"/>
            <a:ext cx="3894143" cy="8002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b="1" dirty="0" smtClean="0"/>
              <a:t>QGIS_</a:t>
            </a:r>
            <a:endParaRPr lang="en-US" altLang="ko-KR" sz="2000" b="1" dirty="0" smtClean="0"/>
          </a:p>
          <a:p>
            <a:r>
              <a:rPr lang="en-US" altLang="ko-KR" dirty="0"/>
              <a:t>	</a:t>
            </a:r>
            <a:r>
              <a:rPr lang="en-US" altLang="ko-KR" dirty="0" err="1" smtClean="0"/>
              <a:t>geojson</a:t>
            </a:r>
            <a:r>
              <a:rPr lang="en-US" altLang="ko-KR" dirty="0" smtClean="0"/>
              <a:t> </a:t>
            </a:r>
            <a:r>
              <a:rPr lang="ko-KR" altLang="en-US" dirty="0" smtClean="0"/>
              <a:t>파일로 </a:t>
            </a:r>
            <a:r>
              <a:rPr lang="en-US" altLang="ko-KR" dirty="0" smtClean="0"/>
              <a:t>Polygon </a:t>
            </a:r>
            <a:r>
              <a:rPr lang="ko-KR" altLang="en-US" dirty="0" smtClean="0"/>
              <a:t>생성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359894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562" b="1228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" name="グループ化 2"/>
          <p:cNvGrpSpPr/>
          <p:nvPr/>
        </p:nvGrpSpPr>
        <p:grpSpPr>
          <a:xfrm>
            <a:off x="0" y="0"/>
            <a:ext cx="8496300" cy="6858000"/>
            <a:chOff x="0" y="0"/>
            <a:chExt cx="8496300" cy="6858000"/>
          </a:xfrm>
        </p:grpSpPr>
        <p:sp>
          <p:nvSpPr>
            <p:cNvPr id="4" name="直角三角形 3"/>
            <p:cNvSpPr/>
            <p:nvPr/>
          </p:nvSpPr>
          <p:spPr>
            <a:xfrm rot="5400000">
              <a:off x="819150" y="-819150"/>
              <a:ext cx="6858000" cy="8496300"/>
            </a:xfrm>
            <a:prstGeom prst="rtTriangle">
              <a:avLst/>
            </a:prstGeom>
            <a:solidFill>
              <a:schemeClr val="tx1">
                <a:lumMod val="85000"/>
                <a:lumOff val="1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" name="テキスト ボックス 4"/>
            <p:cNvSpPr txBox="1"/>
            <p:nvPr/>
          </p:nvSpPr>
          <p:spPr>
            <a:xfrm>
              <a:off x="400050" y="1028700"/>
              <a:ext cx="2247731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6000" b="1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Part 4</a:t>
              </a:r>
              <a:endParaRPr kumimoji="1" lang="ja-JP" altLang="en-US" sz="6000" b="1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6" name="テキスト ボックス 5"/>
            <p:cNvSpPr txBox="1"/>
            <p:nvPr/>
          </p:nvSpPr>
          <p:spPr>
            <a:xfrm>
              <a:off x="1586144" y="2044363"/>
              <a:ext cx="233589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4000" dirty="0" smtClean="0">
                  <a:solidFill>
                    <a:schemeClr val="bg1"/>
                  </a:solidFill>
                  <a:latin typeface="Century Gothic" panose="020B0502020202020204" pitchFamily="34" charset="0"/>
                  <a:cs typeface="Ebrima" panose="02000000000000000000" pitchFamily="2" charset="0"/>
                </a:rPr>
                <a:t>Wrap up</a:t>
              </a:r>
              <a:endParaRPr kumimoji="1" lang="ja-JP" altLang="en-US" sz="4000" dirty="0">
                <a:solidFill>
                  <a:schemeClr val="bg1"/>
                </a:solidFill>
                <a:latin typeface="Century Gothic" panose="020B0502020202020204" pitchFamily="34" charset="0"/>
                <a:cs typeface="Ebrima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241677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7168" y="0"/>
            <a:ext cx="3774831" cy="6858000"/>
          </a:xfrm>
          <a:prstGeom prst="rect">
            <a:avLst/>
          </a:prstGeom>
        </p:spPr>
      </p:pic>
      <p:sp>
        <p:nvSpPr>
          <p:cNvPr id="4" name="テキスト ボックス 3"/>
          <p:cNvSpPr txBox="1"/>
          <p:nvPr/>
        </p:nvSpPr>
        <p:spPr>
          <a:xfrm>
            <a:off x="755650" y="978752"/>
            <a:ext cx="54393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cs typeface="Ebrima" panose="02000000000000000000" pitchFamily="2" charset="0"/>
              </a:rPr>
              <a:t>느낀점</a:t>
            </a:r>
            <a:r>
              <a:rPr lang="ko-KR" alt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cs typeface="Ebrima" panose="02000000000000000000" pitchFamily="2" charset="0"/>
              </a:rPr>
              <a:t> </a:t>
            </a:r>
            <a:r>
              <a:rPr lang="en-US" altLang="ko-KR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cs typeface="Ebrima" panose="02000000000000000000" pitchFamily="2" charset="0"/>
              </a:rPr>
              <a:t>&amp; </a:t>
            </a:r>
            <a:r>
              <a:rPr lang="ko-KR" alt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cs typeface="Ebrima" panose="02000000000000000000" pitchFamily="2" charset="0"/>
              </a:rPr>
              <a:t>개선하고 싶은 부분</a:t>
            </a:r>
            <a:endParaRPr kumimoji="1" lang="ja-JP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cs typeface="Ebrima" panose="02000000000000000000" pitchFamily="2" charset="0"/>
            </a:endParaRPr>
          </a:p>
        </p:txBody>
      </p:sp>
      <p:cxnSp>
        <p:nvCxnSpPr>
          <p:cNvPr id="5" name="直線コネクタ 4"/>
          <p:cNvCxnSpPr/>
          <p:nvPr/>
        </p:nvCxnSpPr>
        <p:spPr>
          <a:xfrm>
            <a:off x="755650" y="1861402"/>
            <a:ext cx="7321550" cy="0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6"/>
          <p:cNvSpPr txBox="1"/>
          <p:nvPr/>
        </p:nvSpPr>
        <p:spPr>
          <a:xfrm>
            <a:off x="353985" y="563254"/>
            <a:ext cx="76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4800" dirty="0" smtClean="0">
                <a:solidFill>
                  <a:schemeClr val="bg1">
                    <a:lumMod val="75000"/>
                  </a:schemeClr>
                </a:solidFill>
                <a:latin typeface="Century Gothic" panose="020B0502020202020204" pitchFamily="34" charset="0"/>
              </a:rPr>
              <a:t>“</a:t>
            </a:r>
            <a:endParaRPr kumimoji="1" lang="ja-JP" altLang="en-US" sz="4800" dirty="0">
              <a:solidFill>
                <a:schemeClr val="bg1">
                  <a:lumMod val="7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18" name="テキスト ボックス 6"/>
          <p:cNvSpPr txBox="1"/>
          <p:nvPr/>
        </p:nvSpPr>
        <p:spPr>
          <a:xfrm>
            <a:off x="6112213" y="563254"/>
            <a:ext cx="76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4800" dirty="0" smtClean="0">
                <a:solidFill>
                  <a:schemeClr val="bg1">
                    <a:lumMod val="75000"/>
                  </a:schemeClr>
                </a:solidFill>
                <a:latin typeface="Century Gothic" panose="020B0502020202020204" pitchFamily="34" charset="0"/>
              </a:rPr>
              <a:t>”</a:t>
            </a:r>
            <a:endParaRPr kumimoji="1" lang="ja-JP" altLang="en-US" sz="4800" dirty="0">
              <a:solidFill>
                <a:schemeClr val="bg1">
                  <a:lumMod val="7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14" name="テキスト ボックス 5"/>
          <p:cNvSpPr txBox="1"/>
          <p:nvPr/>
        </p:nvSpPr>
        <p:spPr>
          <a:xfrm>
            <a:off x="755650" y="2042852"/>
            <a:ext cx="3028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kumimoji="1" lang="ko-KR" altLang="en-US" b="1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Arial Unicode MS" panose="020B0604020202020204" pitchFamily="50" charset="-128"/>
                <a:cs typeface="Arial Unicode MS" panose="020B0604020202020204" pitchFamily="50" charset="-128"/>
              </a:rPr>
              <a:t>김재현</a:t>
            </a:r>
            <a:r>
              <a:rPr lang="en-US" altLang="ko-KR" b="1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Arial Unicode MS" panose="020B0604020202020204" pitchFamily="50" charset="-128"/>
                <a:cs typeface="Arial Unicode MS" panose="020B0604020202020204" pitchFamily="50" charset="-128"/>
              </a:rPr>
              <a:t>____</a:t>
            </a:r>
            <a:endParaRPr kumimoji="1" lang="ja-JP" altLang="en-US" b="1" i="1" dirty="0">
              <a:solidFill>
                <a:schemeClr val="tx1">
                  <a:lumMod val="65000"/>
                  <a:lumOff val="35000"/>
                </a:schemeClr>
              </a:solidFill>
              <a:latin typeface="Century Gothic" panose="020B0502020202020204" pitchFamily="34" charset="0"/>
              <a:ea typeface="Arial Unicode MS" panose="020B0604020202020204" pitchFamily="50" charset="-128"/>
              <a:cs typeface="Arial Unicode MS" panose="020B0604020202020204" pitchFamily="50" charset="-128"/>
            </a:endParaRPr>
          </a:p>
        </p:txBody>
      </p:sp>
      <p:sp>
        <p:nvSpPr>
          <p:cNvPr id="17" name="テキスト ボックス 5"/>
          <p:cNvSpPr txBox="1"/>
          <p:nvPr/>
        </p:nvSpPr>
        <p:spPr>
          <a:xfrm>
            <a:off x="755650" y="3664524"/>
            <a:ext cx="3028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kumimoji="1" lang="ko-KR" altLang="en-US" b="1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Arial Unicode MS" panose="020B0604020202020204" pitchFamily="50" charset="-128"/>
                <a:cs typeface="Arial Unicode MS" panose="020B0604020202020204" pitchFamily="50" charset="-128"/>
              </a:rPr>
              <a:t>김현민</a:t>
            </a:r>
            <a:r>
              <a:rPr lang="en-US" altLang="ko-KR" b="1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Arial Unicode MS" panose="020B0604020202020204" pitchFamily="50" charset="-128"/>
                <a:cs typeface="Arial Unicode MS" panose="020B0604020202020204" pitchFamily="50" charset="-128"/>
              </a:rPr>
              <a:t>____</a:t>
            </a:r>
            <a:endParaRPr kumimoji="1" lang="ja-JP" altLang="en-US" b="1" i="1" dirty="0">
              <a:solidFill>
                <a:schemeClr val="tx1">
                  <a:lumMod val="65000"/>
                  <a:lumOff val="35000"/>
                </a:schemeClr>
              </a:solidFill>
              <a:latin typeface="Century Gothic" panose="020B0502020202020204" pitchFamily="34" charset="0"/>
              <a:ea typeface="Arial Unicode MS" panose="020B0604020202020204" pitchFamily="50" charset="-128"/>
              <a:cs typeface="Arial Unicode MS" panose="020B0604020202020204" pitchFamily="50" charset="-128"/>
            </a:endParaRPr>
          </a:p>
        </p:txBody>
      </p:sp>
      <p:sp>
        <p:nvSpPr>
          <p:cNvPr id="19" name="テキスト ボックス 5"/>
          <p:cNvSpPr txBox="1"/>
          <p:nvPr/>
        </p:nvSpPr>
        <p:spPr>
          <a:xfrm>
            <a:off x="755650" y="5089013"/>
            <a:ext cx="3028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kumimoji="1" lang="ko-KR" altLang="en-US" b="1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Arial Unicode MS" panose="020B0604020202020204" pitchFamily="50" charset="-128"/>
                <a:cs typeface="Arial Unicode MS" panose="020B0604020202020204" pitchFamily="50" charset="-128"/>
              </a:rPr>
              <a:t>류현선</a:t>
            </a:r>
            <a:r>
              <a:rPr lang="en-US" altLang="ko-KR" b="1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Arial Unicode MS" panose="020B0604020202020204" pitchFamily="50" charset="-128"/>
                <a:cs typeface="Arial Unicode MS" panose="020B0604020202020204" pitchFamily="50" charset="-128"/>
              </a:rPr>
              <a:t>_____</a:t>
            </a:r>
            <a:endParaRPr kumimoji="1" lang="ja-JP" altLang="en-US" b="1" i="1" dirty="0">
              <a:solidFill>
                <a:schemeClr val="tx1">
                  <a:lumMod val="65000"/>
                  <a:lumOff val="35000"/>
                </a:schemeClr>
              </a:solidFill>
              <a:latin typeface="Century Gothic" panose="020B0502020202020204" pitchFamily="34" charset="0"/>
              <a:ea typeface="Arial Unicode MS" panose="020B0604020202020204" pitchFamily="50" charset="-128"/>
              <a:cs typeface="Arial Unicode MS" panose="020B0604020202020204" pitchFamily="50" charset="-128"/>
            </a:endParaRPr>
          </a:p>
        </p:txBody>
      </p:sp>
      <p:sp>
        <p:nvSpPr>
          <p:cNvPr id="20" name="テキスト ボックス 5"/>
          <p:cNvSpPr txBox="1"/>
          <p:nvPr/>
        </p:nvSpPr>
        <p:spPr>
          <a:xfrm>
            <a:off x="2067323" y="3894230"/>
            <a:ext cx="5763691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400" u="sng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Arial Unicode MS" panose="020B0604020202020204" pitchFamily="50" charset="-128"/>
                <a:cs typeface="Arial Unicode MS" panose="020B0604020202020204" pitchFamily="50" charset="-128"/>
              </a:rPr>
              <a:t>구글링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Arial Unicode MS" panose="020B0604020202020204" pitchFamily="50" charset="-128"/>
                <a:cs typeface="Arial Unicode MS" panose="020B0604020202020204" pitchFamily="50" charset="-128"/>
              </a:rPr>
              <a:t> 중요성과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Arial Unicode MS" panose="020B0604020202020204" pitchFamily="50" charset="-128"/>
                <a:cs typeface="Arial Unicode MS" panose="020B0604020202020204" pitchFamily="50" charset="-128"/>
              </a:rPr>
              <a:t>기술 응용범위의  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Arial Unicode MS" panose="020B0604020202020204" pitchFamily="50" charset="-128"/>
                <a:cs typeface="Arial Unicode MS" panose="020B0604020202020204" pitchFamily="50" charset="-128"/>
              </a:rPr>
              <a:t>무궁무진함을 느꼈습니다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Arial Unicode MS" panose="020B0604020202020204" pitchFamily="50" charset="-128"/>
                <a:cs typeface="Arial Unicode MS" panose="020B0604020202020204" pitchFamily="50" charset="-128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ko-KR" altLang="en-US" sz="1400" dirty="0" smtClean="0">
                <a:solidFill>
                  <a:srgbClr val="5C89D2"/>
                </a:solidFill>
                <a:latin typeface="Century Gothic" panose="020B0502020202020204" pitchFamily="34" charset="0"/>
                <a:ea typeface="Arial Unicode MS" panose="020B0604020202020204" pitchFamily="50" charset="-128"/>
                <a:cs typeface="Arial Unicode MS" panose="020B0604020202020204" pitchFamily="50" charset="-128"/>
              </a:rPr>
              <a:t>향후 </a:t>
            </a:r>
            <a:r>
              <a:rPr lang="ko-KR" altLang="en-US" sz="1400" dirty="0">
                <a:solidFill>
                  <a:srgbClr val="5C89D2"/>
                </a:solidFill>
                <a:latin typeface="Century Gothic" panose="020B0502020202020204" pitchFamily="34" charset="0"/>
                <a:ea typeface="Arial Unicode MS" panose="020B0604020202020204" pitchFamily="50" charset="-128"/>
                <a:cs typeface="Arial Unicode MS" panose="020B0604020202020204" pitchFamily="50" charset="-128"/>
              </a:rPr>
              <a:t>홈페이지 </a:t>
            </a:r>
            <a:r>
              <a:rPr lang="ko-KR" altLang="en-US" sz="1400" u="sng" dirty="0">
                <a:solidFill>
                  <a:srgbClr val="5C89D2"/>
                </a:solidFill>
                <a:latin typeface="Century Gothic" panose="020B0502020202020204" pitchFamily="34" charset="0"/>
                <a:ea typeface="Arial Unicode MS" panose="020B0604020202020204" pitchFamily="50" charset="-128"/>
                <a:cs typeface="Arial Unicode MS" panose="020B0604020202020204" pitchFamily="50" charset="-128"/>
              </a:rPr>
              <a:t>디자인</a:t>
            </a:r>
            <a:r>
              <a:rPr lang="en-US" altLang="ko-KR" sz="1400" dirty="0">
                <a:solidFill>
                  <a:srgbClr val="5C89D2"/>
                </a:solidFill>
                <a:latin typeface="Century Gothic" panose="020B0502020202020204" pitchFamily="34" charset="0"/>
                <a:ea typeface="Arial Unicode MS" panose="020B0604020202020204" pitchFamily="50" charset="-128"/>
                <a:cs typeface="Arial Unicode MS" panose="020B0604020202020204" pitchFamily="50" charset="-128"/>
              </a:rPr>
              <a:t>, </a:t>
            </a:r>
            <a:r>
              <a:rPr lang="ko-KR" altLang="en-US" sz="1400" dirty="0" smtClean="0">
                <a:solidFill>
                  <a:srgbClr val="5C89D2"/>
                </a:solidFill>
                <a:latin typeface="Century Gothic" panose="020B0502020202020204" pitchFamily="34" charset="0"/>
                <a:ea typeface="Arial Unicode MS" panose="020B0604020202020204" pitchFamily="50" charset="-128"/>
                <a:cs typeface="Arial Unicode MS" panose="020B0604020202020204" pitchFamily="50" charset="-128"/>
              </a:rPr>
              <a:t>다양한 </a:t>
            </a:r>
            <a:r>
              <a:rPr lang="ko-KR" altLang="en-US" sz="1400" dirty="0" err="1" smtClean="0">
                <a:solidFill>
                  <a:srgbClr val="5C89D2"/>
                </a:solidFill>
                <a:latin typeface="Century Gothic" panose="020B0502020202020204" pitchFamily="34" charset="0"/>
                <a:ea typeface="Arial Unicode MS" panose="020B0604020202020204" pitchFamily="50" charset="-128"/>
                <a:cs typeface="Arial Unicode MS" panose="020B0604020202020204" pitchFamily="50" charset="-128"/>
              </a:rPr>
              <a:t>맵</a:t>
            </a:r>
            <a:r>
              <a:rPr lang="ko-KR" altLang="en-US" sz="1400" dirty="0" smtClean="0">
                <a:solidFill>
                  <a:srgbClr val="5C89D2"/>
                </a:solidFill>
                <a:latin typeface="Century Gothic" panose="020B0502020202020204" pitchFamily="34" charset="0"/>
                <a:ea typeface="Arial Unicode MS" panose="020B0604020202020204" pitchFamily="50" charset="-128"/>
                <a:cs typeface="Arial Unicode MS" panose="020B0604020202020204" pitchFamily="50" charset="-128"/>
              </a:rPr>
              <a:t> </a:t>
            </a:r>
            <a:r>
              <a:rPr lang="ko-KR" altLang="en-US" sz="1400" u="sng" dirty="0" smtClean="0">
                <a:solidFill>
                  <a:srgbClr val="5C89D2"/>
                </a:solidFill>
                <a:latin typeface="Century Gothic" panose="020B0502020202020204" pitchFamily="34" charset="0"/>
                <a:ea typeface="Arial Unicode MS" panose="020B0604020202020204" pitchFamily="50" charset="-128"/>
                <a:cs typeface="Arial Unicode MS" panose="020B0604020202020204" pitchFamily="50" charset="-128"/>
              </a:rPr>
              <a:t>기능</a:t>
            </a:r>
            <a:r>
              <a:rPr lang="ko-KR" altLang="en-US" sz="1400" dirty="0" smtClean="0">
                <a:solidFill>
                  <a:srgbClr val="5C89D2"/>
                </a:solidFill>
                <a:latin typeface="Century Gothic" panose="020B0502020202020204" pitchFamily="34" charset="0"/>
                <a:ea typeface="Arial Unicode MS" panose="020B0604020202020204" pitchFamily="50" charset="-128"/>
                <a:cs typeface="Arial Unicode MS" panose="020B0604020202020204" pitchFamily="50" charset="-128"/>
              </a:rPr>
              <a:t>과 </a:t>
            </a:r>
            <a:r>
              <a:rPr lang="ko-KR" altLang="en-US" sz="1400" u="sng" dirty="0" smtClean="0">
                <a:solidFill>
                  <a:srgbClr val="5C89D2"/>
                </a:solidFill>
                <a:latin typeface="Century Gothic" panose="020B0502020202020204" pitchFamily="34" charset="0"/>
                <a:ea typeface="Arial Unicode MS" panose="020B0604020202020204" pitchFamily="50" charset="-128"/>
                <a:cs typeface="Arial Unicode MS" panose="020B0604020202020204" pitchFamily="50" charset="-128"/>
              </a:rPr>
              <a:t>분석 소스</a:t>
            </a:r>
            <a:r>
              <a:rPr lang="ko-KR" altLang="en-US" sz="1400" dirty="0" smtClean="0">
                <a:solidFill>
                  <a:srgbClr val="5C89D2"/>
                </a:solidFill>
                <a:latin typeface="Century Gothic" panose="020B0502020202020204" pitchFamily="34" charset="0"/>
                <a:ea typeface="Arial Unicode MS" panose="020B0604020202020204" pitchFamily="50" charset="-128"/>
                <a:cs typeface="Arial Unicode MS" panose="020B0604020202020204" pitchFamily="50" charset="-128"/>
              </a:rPr>
              <a:t> 활용</a:t>
            </a:r>
            <a:r>
              <a:rPr lang="en-US" altLang="ko-KR" sz="1400" dirty="0" smtClean="0">
                <a:solidFill>
                  <a:srgbClr val="5C89D2"/>
                </a:solidFill>
                <a:latin typeface="Century Gothic" panose="020B0502020202020204" pitchFamily="34" charset="0"/>
                <a:ea typeface="Arial Unicode MS" panose="020B0604020202020204" pitchFamily="50" charset="-128"/>
                <a:cs typeface="Arial Unicode MS" panose="020B0604020202020204" pitchFamily="50" charset="-128"/>
              </a:rPr>
              <a:t>, </a:t>
            </a:r>
            <a:r>
              <a:rPr lang="ko-KR" altLang="en-US" sz="1400" dirty="0" smtClean="0">
                <a:solidFill>
                  <a:srgbClr val="5C89D2"/>
                </a:solidFill>
                <a:latin typeface="Century Gothic" panose="020B0502020202020204" pitchFamily="34" charset="0"/>
                <a:ea typeface="Arial Unicode MS" panose="020B0604020202020204" pitchFamily="50" charset="-128"/>
                <a:cs typeface="Arial Unicode MS" panose="020B0604020202020204" pitchFamily="50" charset="-128"/>
              </a:rPr>
              <a:t>회원 인증 기능으로 신뢰도와 실용성을 높이고 싶습니다</a:t>
            </a:r>
            <a:r>
              <a:rPr lang="en-US" altLang="ko-KR" sz="1400" dirty="0" smtClean="0">
                <a:solidFill>
                  <a:srgbClr val="5C89D2"/>
                </a:solidFill>
                <a:latin typeface="Century Gothic" panose="020B0502020202020204" pitchFamily="34" charset="0"/>
                <a:ea typeface="Arial Unicode MS" panose="020B0604020202020204" pitchFamily="50" charset="-128"/>
                <a:cs typeface="Arial Unicode MS" panose="020B0604020202020204" pitchFamily="50" charset="-128"/>
              </a:rPr>
              <a:t>.</a:t>
            </a:r>
            <a:endParaRPr lang="ko-KR" altLang="en-US" sz="1400" dirty="0">
              <a:solidFill>
                <a:srgbClr val="5C89D2"/>
              </a:solidFill>
              <a:latin typeface="Century Gothic" panose="020B0502020202020204" pitchFamily="34" charset="0"/>
              <a:ea typeface="Arial Unicode MS" panose="020B0604020202020204" pitchFamily="50" charset="-128"/>
              <a:cs typeface="Arial Unicode MS" panose="020B0604020202020204" pitchFamily="50" charset="-128"/>
            </a:endParaRPr>
          </a:p>
        </p:txBody>
      </p:sp>
      <p:sp>
        <p:nvSpPr>
          <p:cNvPr id="21" name="テキスト ボックス 5"/>
          <p:cNvSpPr txBox="1"/>
          <p:nvPr/>
        </p:nvSpPr>
        <p:spPr>
          <a:xfrm>
            <a:off x="2089877" y="2307649"/>
            <a:ext cx="576369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Arial Unicode MS" panose="020B0604020202020204" pitchFamily="50" charset="-128"/>
                <a:cs typeface="Arial Unicode MS" panose="020B0604020202020204" pitchFamily="50" charset="-128"/>
              </a:rPr>
              <a:t>알고 있다고 생각한 것들을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Arial Unicode MS" panose="020B0604020202020204" pitchFamily="50" charset="-128"/>
                <a:cs typeface="Arial Unicode MS" panose="020B0604020202020204" pitchFamily="50" charset="-128"/>
              </a:rPr>
              <a:t>, 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Arial Unicode MS" panose="020B0604020202020204" pitchFamily="50" charset="-128"/>
                <a:cs typeface="Arial Unicode MS" panose="020B0604020202020204" pitchFamily="50" charset="-128"/>
              </a:rPr>
              <a:t>사실은 </a:t>
            </a:r>
            <a:r>
              <a:rPr lang="en-US" altLang="ko-KR" sz="1400" u="sng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Arial Unicode MS" panose="020B0604020202020204" pitchFamily="50" charset="-128"/>
                <a:cs typeface="Arial Unicode MS" panose="020B0604020202020204" pitchFamily="50" charset="-128"/>
              </a:rPr>
              <a:t>Google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Arial Unicode MS" panose="020B0604020202020204" pitchFamily="50" charset="-128"/>
                <a:cs typeface="Arial Unicode MS" panose="020B0604020202020204" pitchFamily="50" charset="-128"/>
              </a:rPr>
              <a:t>의 도움 없이는 단 한 줄도 적용할 수 없다는 것을 실감했습니다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Arial Unicode MS" panose="020B0604020202020204" pitchFamily="50" charset="-128"/>
                <a:cs typeface="Arial Unicode MS" panose="020B0604020202020204" pitchFamily="50" charset="-128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kumimoji="1" lang="en-US" altLang="ja-JP" sz="1400" dirty="0" err="1" smtClean="0">
                <a:solidFill>
                  <a:srgbClr val="5C89D2"/>
                </a:solidFill>
                <a:latin typeface="Century Gothic" panose="020B0502020202020204" pitchFamily="34" charset="0"/>
                <a:ea typeface="Arial Unicode MS" panose="020B0604020202020204" pitchFamily="50" charset="-128"/>
                <a:cs typeface="Arial Unicode MS" panose="020B0604020202020204" pitchFamily="50" charset="-128"/>
              </a:rPr>
              <a:t>Github</a:t>
            </a:r>
            <a:r>
              <a:rPr kumimoji="1" lang="en-US" altLang="ja-JP" sz="1400" dirty="0" smtClean="0">
                <a:solidFill>
                  <a:srgbClr val="5C89D2"/>
                </a:solidFill>
                <a:latin typeface="Century Gothic" panose="020B0502020202020204" pitchFamily="34" charset="0"/>
                <a:ea typeface="Arial Unicode MS" panose="020B0604020202020204" pitchFamily="50" charset="-128"/>
                <a:cs typeface="Arial Unicode MS" panose="020B0604020202020204" pitchFamily="50" charset="-128"/>
              </a:rPr>
              <a:t> </a:t>
            </a:r>
            <a:r>
              <a:rPr lang="ko-KR" altLang="en-US" sz="1400" dirty="0" smtClean="0">
                <a:solidFill>
                  <a:srgbClr val="5C89D2"/>
                </a:solidFill>
                <a:latin typeface="Century Gothic" panose="020B0502020202020204" pitchFamily="34" charset="0"/>
                <a:ea typeface="Arial Unicode MS" panose="020B0604020202020204" pitchFamily="50" charset="-128"/>
                <a:cs typeface="Arial Unicode MS" panose="020B0604020202020204" pitchFamily="50" charset="-128"/>
              </a:rPr>
              <a:t>등 </a:t>
            </a:r>
            <a:r>
              <a:rPr lang="ko-KR" altLang="en-US" sz="1400" u="sng" dirty="0" smtClean="0">
                <a:solidFill>
                  <a:srgbClr val="5C89D2"/>
                </a:solidFill>
                <a:latin typeface="Century Gothic" panose="020B0502020202020204" pitchFamily="34" charset="0"/>
                <a:ea typeface="Arial Unicode MS" panose="020B0604020202020204" pitchFamily="50" charset="-128"/>
                <a:cs typeface="Arial Unicode MS" panose="020B0604020202020204" pitchFamily="50" charset="-128"/>
              </a:rPr>
              <a:t>협업 솔루션</a:t>
            </a:r>
            <a:r>
              <a:rPr lang="ko-KR" altLang="en-US" sz="1400" dirty="0" smtClean="0">
                <a:solidFill>
                  <a:srgbClr val="5C89D2"/>
                </a:solidFill>
                <a:latin typeface="Century Gothic" panose="020B0502020202020204" pitchFamily="34" charset="0"/>
                <a:ea typeface="Arial Unicode MS" panose="020B0604020202020204" pitchFamily="50" charset="-128"/>
                <a:cs typeface="Arial Unicode MS" panose="020B0604020202020204" pitchFamily="50" charset="-128"/>
              </a:rPr>
              <a:t>을 활용 </a:t>
            </a:r>
            <a:r>
              <a:rPr lang="en-US" altLang="ko-KR" sz="1400" dirty="0" smtClean="0">
                <a:solidFill>
                  <a:srgbClr val="5C89D2"/>
                </a:solidFill>
                <a:latin typeface="Century Gothic" panose="020B0502020202020204" pitchFamily="34" charset="0"/>
                <a:ea typeface="Arial Unicode MS" panose="020B0604020202020204" pitchFamily="50" charset="-128"/>
                <a:cs typeface="Arial Unicode MS" panose="020B0604020202020204" pitchFamily="50" charset="-128"/>
              </a:rPr>
              <a:t>skill</a:t>
            </a:r>
            <a:r>
              <a:rPr lang="ko-KR" altLang="en-US" sz="1400" dirty="0" smtClean="0">
                <a:solidFill>
                  <a:srgbClr val="5C89D2"/>
                </a:solidFill>
                <a:latin typeface="Century Gothic" panose="020B0502020202020204" pitchFamily="34" charset="0"/>
                <a:ea typeface="Arial Unicode MS" panose="020B0604020202020204" pitchFamily="50" charset="-128"/>
                <a:cs typeface="Arial Unicode MS" panose="020B0604020202020204" pitchFamily="50" charset="-128"/>
              </a:rPr>
              <a:t>을 하루빨리 익혀서 팀 작업 시 능률을 극대화 하고 싶습니다</a:t>
            </a:r>
            <a:r>
              <a:rPr lang="en-US" altLang="ko-KR" sz="1400" dirty="0" smtClean="0">
                <a:solidFill>
                  <a:srgbClr val="5C89D2"/>
                </a:solidFill>
                <a:latin typeface="Century Gothic" panose="020B0502020202020204" pitchFamily="34" charset="0"/>
                <a:ea typeface="Arial Unicode MS" panose="020B0604020202020204" pitchFamily="50" charset="-128"/>
                <a:cs typeface="Arial Unicode MS" panose="020B0604020202020204" pitchFamily="50" charset="-128"/>
              </a:rPr>
              <a:t>.</a:t>
            </a:r>
            <a:endParaRPr kumimoji="1" lang="ja-JP" altLang="en-US" sz="1400" dirty="0">
              <a:solidFill>
                <a:srgbClr val="5C89D2"/>
              </a:solidFill>
              <a:latin typeface="Century Gothic" panose="020B0502020202020204" pitchFamily="34" charset="0"/>
              <a:ea typeface="Arial Unicode MS" panose="020B0604020202020204" pitchFamily="50" charset="-128"/>
              <a:cs typeface="Arial Unicode MS" panose="020B0604020202020204" pitchFamily="50" charset="-128"/>
            </a:endParaRPr>
          </a:p>
        </p:txBody>
      </p:sp>
      <p:sp>
        <p:nvSpPr>
          <p:cNvPr id="22" name="テキスト ボックス 5"/>
          <p:cNvSpPr txBox="1"/>
          <p:nvPr/>
        </p:nvSpPr>
        <p:spPr>
          <a:xfrm>
            <a:off x="2067324" y="5375220"/>
            <a:ext cx="5763691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Arial Unicode MS" panose="020B0604020202020204" pitchFamily="50" charset="-128"/>
                <a:cs typeface="Arial Unicode MS" panose="020B0604020202020204" pitchFamily="50" charset="-128"/>
              </a:rPr>
              <a:t>이번 프로젝트를 통해 부족한 것을 많이 느꼈고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Arial Unicode MS" panose="020B0604020202020204" pitchFamily="50" charset="-128"/>
                <a:cs typeface="Arial Unicode MS" panose="020B0604020202020204" pitchFamily="50" charset="-128"/>
              </a:rPr>
              <a:t>, 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Arial Unicode MS" panose="020B0604020202020204" pitchFamily="50" charset="-128"/>
                <a:cs typeface="Arial Unicode MS" panose="020B0604020202020204" pitchFamily="50" charset="-128"/>
              </a:rPr>
              <a:t>여러 가지를 배울 수 있었던 좋은 기회였습니다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Arial Unicode MS" panose="020B0604020202020204" pitchFamily="50" charset="-128"/>
                <a:cs typeface="Arial Unicode MS" panose="020B0604020202020204" pitchFamily="50" charset="-128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ko-KR" altLang="en-US" sz="1400" dirty="0" smtClean="0">
                <a:solidFill>
                  <a:srgbClr val="5C89D2"/>
                </a:solidFill>
                <a:latin typeface="Century Gothic" panose="020B0502020202020204" pitchFamily="34" charset="0"/>
                <a:ea typeface="Arial Unicode MS" panose="020B0604020202020204" pitchFamily="50" charset="-128"/>
                <a:cs typeface="Arial Unicode MS" panose="020B0604020202020204" pitchFamily="50" charset="-128"/>
              </a:rPr>
              <a:t>공부하고 있는 </a:t>
            </a:r>
            <a:r>
              <a:rPr lang="ko-KR" altLang="en-US" sz="1400" u="sng" dirty="0" smtClean="0">
                <a:solidFill>
                  <a:srgbClr val="5C89D2"/>
                </a:solidFill>
                <a:latin typeface="Century Gothic" panose="020B0502020202020204" pitchFamily="34" charset="0"/>
                <a:ea typeface="Arial Unicode MS" panose="020B0604020202020204" pitchFamily="50" charset="-128"/>
                <a:cs typeface="Arial Unicode MS" panose="020B0604020202020204" pitchFamily="50" charset="-128"/>
              </a:rPr>
              <a:t>다른 분야의 기술</a:t>
            </a:r>
            <a:r>
              <a:rPr lang="ko-KR" altLang="en-US" sz="1400" dirty="0" smtClean="0">
                <a:solidFill>
                  <a:srgbClr val="5C89D2"/>
                </a:solidFill>
                <a:latin typeface="Century Gothic" panose="020B0502020202020204" pitchFamily="34" charset="0"/>
                <a:ea typeface="Arial Unicode MS" panose="020B0604020202020204" pitchFamily="50" charset="-128"/>
                <a:cs typeface="Arial Unicode MS" panose="020B0604020202020204" pitchFamily="50" charset="-128"/>
              </a:rPr>
              <a:t>을 적용해 나가보고 싶습니다</a:t>
            </a:r>
            <a:r>
              <a:rPr lang="en-US" altLang="ko-KR" sz="1400" dirty="0" smtClean="0">
                <a:solidFill>
                  <a:srgbClr val="5C89D2"/>
                </a:solidFill>
                <a:latin typeface="Century Gothic" panose="020B0502020202020204" pitchFamily="34" charset="0"/>
                <a:ea typeface="Arial Unicode MS" panose="020B0604020202020204" pitchFamily="50" charset="-128"/>
                <a:cs typeface="Arial Unicode MS" panose="020B0604020202020204" pitchFamily="50" charset="-128"/>
              </a:rPr>
              <a:t>.</a:t>
            </a:r>
            <a:endParaRPr lang="ko-KR" altLang="en-US" sz="1400" dirty="0" smtClean="0">
              <a:solidFill>
                <a:srgbClr val="5C89D2"/>
              </a:solidFill>
              <a:latin typeface="Century Gothic" panose="020B0502020202020204" pitchFamily="34" charset="0"/>
              <a:ea typeface="Arial Unicode MS" panose="020B0604020202020204" pitchFamily="50" charset="-128"/>
              <a:cs typeface="Arial Unicode MS" panose="020B060402020202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0758823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/>
          <p:cNvSpPr txBox="1"/>
          <p:nvPr/>
        </p:nvSpPr>
        <p:spPr>
          <a:xfrm>
            <a:off x="3182381" y="2705725"/>
            <a:ext cx="582723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8800" b="1" dirty="0">
                <a:solidFill>
                  <a:schemeClr val="bg1"/>
                </a:solidFill>
                <a:latin typeface="Century Gothic" panose="020B0502020202020204" pitchFamily="34" charset="0"/>
              </a:rPr>
              <a:t>Thank You</a:t>
            </a:r>
            <a:endParaRPr kumimoji="1" lang="ja-JP" altLang="en-US" sz="88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733193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6096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1180361" y="204686"/>
            <a:ext cx="24769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ja-JP" sz="3600" b="1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Ebrima" panose="02000000000000000000" pitchFamily="2" charset="0"/>
                <a:cs typeface="Ebrima" panose="02000000000000000000" pitchFamily="2" charset="0"/>
              </a:rPr>
              <a:t>Contents</a:t>
            </a:r>
            <a:endParaRPr kumimoji="1" lang="ja-JP" altLang="en-US" sz="3600" b="1" spc="3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cs typeface="Ebrima" panose="02000000000000000000" pitchFamily="2" charset="0"/>
            </a:endParaRPr>
          </a:p>
        </p:txBody>
      </p:sp>
      <p:cxnSp>
        <p:nvCxnSpPr>
          <p:cNvPr id="5" name="直線コネクタ 4"/>
          <p:cNvCxnSpPr/>
          <p:nvPr/>
        </p:nvCxnSpPr>
        <p:spPr>
          <a:xfrm>
            <a:off x="0" y="1009986"/>
            <a:ext cx="12192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グループ化 8"/>
          <p:cNvGrpSpPr/>
          <p:nvPr/>
        </p:nvGrpSpPr>
        <p:grpSpPr>
          <a:xfrm>
            <a:off x="190501" y="204687"/>
            <a:ext cx="571498" cy="646331"/>
            <a:chOff x="190501" y="204687"/>
            <a:chExt cx="571498" cy="646331"/>
          </a:xfrm>
        </p:grpSpPr>
        <p:sp>
          <p:nvSpPr>
            <p:cNvPr id="7" name="山形 6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山形 7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0" name="グループ化 9"/>
          <p:cNvGrpSpPr/>
          <p:nvPr/>
        </p:nvGrpSpPr>
        <p:grpSpPr>
          <a:xfrm>
            <a:off x="887522" y="1321057"/>
            <a:ext cx="8171996" cy="892552"/>
            <a:chOff x="887522" y="1067057"/>
            <a:chExt cx="8171996" cy="892552"/>
          </a:xfrm>
        </p:grpSpPr>
        <p:sp>
          <p:nvSpPr>
            <p:cNvPr id="4" name="正方形/長方形 3"/>
            <p:cNvSpPr/>
            <p:nvPr/>
          </p:nvSpPr>
          <p:spPr>
            <a:xfrm>
              <a:off x="887522" y="1168955"/>
              <a:ext cx="585678" cy="646329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6" name="グループ化 5"/>
            <p:cNvGrpSpPr/>
            <p:nvPr/>
          </p:nvGrpSpPr>
          <p:grpSpPr>
            <a:xfrm>
              <a:off x="1629474" y="1067057"/>
              <a:ext cx="7430044" cy="892552"/>
              <a:chOff x="1629474" y="1067057"/>
              <a:chExt cx="7430044" cy="892552"/>
            </a:xfrm>
          </p:grpSpPr>
          <p:sp>
            <p:nvSpPr>
              <p:cNvPr id="31" name="テキスト ボックス 30"/>
              <p:cNvSpPr txBox="1"/>
              <p:nvPr/>
            </p:nvSpPr>
            <p:spPr>
              <a:xfrm>
                <a:off x="1629474" y="1067057"/>
                <a:ext cx="375134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800" b="1" spc="3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entury Gothic" panose="020B0502020202020204" pitchFamily="34" charset="0"/>
                  </a:rPr>
                  <a:t>Members &amp; Roles</a:t>
                </a:r>
                <a:endParaRPr kumimoji="1" lang="ja-JP" altLang="en-US" sz="2800" b="1" spc="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32" name="テキスト ボックス 31"/>
              <p:cNvSpPr txBox="1"/>
              <p:nvPr/>
            </p:nvSpPr>
            <p:spPr>
              <a:xfrm>
                <a:off x="1744318" y="1590277"/>
                <a:ext cx="7315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altLang="ja-JP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en-US" altLang="ja-JP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     1-1. Roles</a:t>
                </a:r>
                <a:endParaRPr kumimoji="1" lang="ja-JP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</p:grpSp>
      <p:grpSp>
        <p:nvGrpSpPr>
          <p:cNvPr id="33" name="グループ化 32"/>
          <p:cNvGrpSpPr/>
          <p:nvPr/>
        </p:nvGrpSpPr>
        <p:grpSpPr>
          <a:xfrm>
            <a:off x="887522" y="2271731"/>
            <a:ext cx="8053678" cy="912015"/>
            <a:chOff x="887522" y="1067057"/>
            <a:chExt cx="8053678" cy="912015"/>
          </a:xfrm>
        </p:grpSpPr>
        <p:sp>
          <p:nvSpPr>
            <p:cNvPr id="34" name="正方形/長方形 33"/>
            <p:cNvSpPr/>
            <p:nvPr/>
          </p:nvSpPr>
          <p:spPr>
            <a:xfrm>
              <a:off x="887522" y="1168955"/>
              <a:ext cx="585678" cy="646329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35" name="グループ化 34"/>
            <p:cNvGrpSpPr/>
            <p:nvPr/>
          </p:nvGrpSpPr>
          <p:grpSpPr>
            <a:xfrm>
              <a:off x="1626000" y="1067057"/>
              <a:ext cx="7315200" cy="912015"/>
              <a:chOff x="1626000" y="1067057"/>
              <a:chExt cx="7315200" cy="912015"/>
            </a:xfrm>
          </p:grpSpPr>
          <p:sp>
            <p:nvSpPr>
              <p:cNvPr id="36" name="テキスト ボックス 35"/>
              <p:cNvSpPr txBox="1"/>
              <p:nvPr/>
            </p:nvSpPr>
            <p:spPr>
              <a:xfrm>
                <a:off x="1629474" y="1067057"/>
                <a:ext cx="223330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2800" b="1" spc="3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entury Gothic" panose="020B0502020202020204" pitchFamily="34" charset="0"/>
                  </a:rPr>
                  <a:t>What For?</a:t>
                </a:r>
                <a:endParaRPr kumimoji="1" lang="ja-JP" altLang="en-US" sz="2800" b="1" spc="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37" name="テキスト ボックス 36"/>
              <p:cNvSpPr txBox="1"/>
              <p:nvPr/>
            </p:nvSpPr>
            <p:spPr>
              <a:xfrm>
                <a:off x="1626000" y="1609740"/>
                <a:ext cx="7315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altLang="ja-JP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en-US" altLang="ja-JP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      </a:t>
                </a:r>
                <a:r>
                  <a:rPr kumimoji="1" lang="en-US" altLang="ja-JP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2-1. </a:t>
                </a:r>
                <a:r>
                  <a:rPr kumimoji="1" lang="en-US" altLang="ja-JP" dirty="0" err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BlindSpot</a:t>
                </a:r>
                <a:r>
                  <a:rPr kumimoji="1" lang="en-US" altLang="ja-JP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Finder</a:t>
                </a:r>
                <a:r>
                  <a:rPr lang="ko-KR" alt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ko-KR" altLang="en-US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필요 이유</a:t>
                </a:r>
                <a:endParaRPr kumimoji="1" lang="ja-JP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</p:grpSp>
      <p:grpSp>
        <p:nvGrpSpPr>
          <p:cNvPr id="38" name="グループ化 37"/>
          <p:cNvGrpSpPr/>
          <p:nvPr/>
        </p:nvGrpSpPr>
        <p:grpSpPr>
          <a:xfrm>
            <a:off x="887522" y="3222405"/>
            <a:ext cx="8504024" cy="892552"/>
            <a:chOff x="887522" y="1067057"/>
            <a:chExt cx="8504024" cy="892552"/>
          </a:xfrm>
        </p:grpSpPr>
        <p:sp>
          <p:nvSpPr>
            <p:cNvPr id="39" name="正方形/長方形 38"/>
            <p:cNvSpPr/>
            <p:nvPr/>
          </p:nvSpPr>
          <p:spPr>
            <a:xfrm>
              <a:off x="887522" y="1168955"/>
              <a:ext cx="585678" cy="646329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40" name="グループ化 39"/>
            <p:cNvGrpSpPr/>
            <p:nvPr/>
          </p:nvGrpSpPr>
          <p:grpSpPr>
            <a:xfrm>
              <a:off x="1629474" y="1067057"/>
              <a:ext cx="7762072" cy="892552"/>
              <a:chOff x="1629474" y="1067057"/>
              <a:chExt cx="7762072" cy="892552"/>
            </a:xfrm>
          </p:grpSpPr>
          <p:sp>
            <p:nvSpPr>
              <p:cNvPr id="41" name="テキスト ボックス 40"/>
              <p:cNvSpPr txBox="1"/>
              <p:nvPr/>
            </p:nvSpPr>
            <p:spPr>
              <a:xfrm>
                <a:off x="1629474" y="1067057"/>
                <a:ext cx="294022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2800" b="1" spc="3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entury Gothic" panose="020B0502020202020204" pitchFamily="34" charset="0"/>
                  </a:rPr>
                  <a:t>Methodology</a:t>
                </a:r>
                <a:endParaRPr kumimoji="1" lang="ja-JP" altLang="en-US" sz="2800" b="1" spc="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42" name="テキスト ボックス 41"/>
              <p:cNvSpPr txBox="1"/>
              <p:nvPr/>
            </p:nvSpPr>
            <p:spPr>
              <a:xfrm>
                <a:off x="2076346" y="1590277"/>
                <a:ext cx="7315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altLang="ja-JP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3-1. </a:t>
                </a:r>
                <a:r>
                  <a:rPr lang="ko-KR" altLang="en-US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사용 기술 설명</a:t>
                </a:r>
                <a:endParaRPr lang="en-US" altLang="ko-KR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</p:grpSp>
      <p:grpSp>
        <p:nvGrpSpPr>
          <p:cNvPr id="43" name="グループ化 42"/>
          <p:cNvGrpSpPr/>
          <p:nvPr/>
        </p:nvGrpSpPr>
        <p:grpSpPr>
          <a:xfrm>
            <a:off x="887522" y="4274977"/>
            <a:ext cx="2380542" cy="646329"/>
            <a:chOff x="887522" y="1168955"/>
            <a:chExt cx="2380542" cy="646329"/>
          </a:xfrm>
        </p:grpSpPr>
        <p:sp>
          <p:nvSpPr>
            <p:cNvPr id="44" name="正方形/長方形 43"/>
            <p:cNvSpPr/>
            <p:nvPr/>
          </p:nvSpPr>
          <p:spPr>
            <a:xfrm>
              <a:off x="887522" y="1168955"/>
              <a:ext cx="585678" cy="646329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6" name="テキスト ボックス 45"/>
            <p:cNvSpPr txBox="1"/>
            <p:nvPr/>
          </p:nvSpPr>
          <p:spPr>
            <a:xfrm>
              <a:off x="1629474" y="1263963"/>
              <a:ext cx="163859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2800" b="1" spc="3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Testing</a:t>
              </a:r>
              <a:endParaRPr kumimoji="1" lang="ja-JP" altLang="en-US" sz="28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endParaRPr>
            </a:p>
          </p:txBody>
        </p:sp>
      </p:grpSp>
      <p:grpSp>
        <p:nvGrpSpPr>
          <p:cNvPr id="48" name="グループ化 47"/>
          <p:cNvGrpSpPr/>
          <p:nvPr/>
        </p:nvGrpSpPr>
        <p:grpSpPr>
          <a:xfrm>
            <a:off x="887522" y="5123753"/>
            <a:ext cx="7984426" cy="796786"/>
            <a:chOff x="887522" y="1067057"/>
            <a:chExt cx="7984426" cy="796786"/>
          </a:xfrm>
        </p:grpSpPr>
        <p:sp>
          <p:nvSpPr>
            <p:cNvPr id="49" name="正方形/長方形 48"/>
            <p:cNvSpPr/>
            <p:nvPr/>
          </p:nvSpPr>
          <p:spPr>
            <a:xfrm>
              <a:off x="887522" y="1168955"/>
              <a:ext cx="585678" cy="646329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50" name="グループ化 49"/>
            <p:cNvGrpSpPr/>
            <p:nvPr/>
          </p:nvGrpSpPr>
          <p:grpSpPr>
            <a:xfrm>
              <a:off x="1556748" y="1067057"/>
              <a:ext cx="7315200" cy="796786"/>
              <a:chOff x="1556748" y="1067057"/>
              <a:chExt cx="7315200" cy="796786"/>
            </a:xfrm>
          </p:grpSpPr>
          <p:sp>
            <p:nvSpPr>
              <p:cNvPr id="51" name="テキスト ボックス 50"/>
              <p:cNvSpPr txBox="1"/>
              <p:nvPr/>
            </p:nvSpPr>
            <p:spPr>
              <a:xfrm>
                <a:off x="1629474" y="1067057"/>
                <a:ext cx="192071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R" sz="2800" b="1" spc="3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entury Gothic" panose="020B0502020202020204" pitchFamily="34" charset="0"/>
                  </a:rPr>
                  <a:t>Wrap up</a:t>
                </a:r>
                <a:endParaRPr kumimoji="1" lang="ja-JP" altLang="en-US" sz="2800" b="1" spc="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52" name="テキスト ボックス 51"/>
              <p:cNvSpPr txBox="1"/>
              <p:nvPr/>
            </p:nvSpPr>
            <p:spPr>
              <a:xfrm>
                <a:off x="1556748" y="1494511"/>
                <a:ext cx="7315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endParaRPr kumimoji="1" lang="ja-JP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</p:grpSp>
      <p:sp>
        <p:nvSpPr>
          <p:cNvPr id="11" name="テキスト ボックス 10"/>
          <p:cNvSpPr txBox="1"/>
          <p:nvPr/>
        </p:nvSpPr>
        <p:spPr>
          <a:xfrm>
            <a:off x="1125543" y="1507766"/>
            <a:ext cx="50045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ja-JP" sz="4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1</a:t>
            </a:r>
            <a:endParaRPr kumimoji="1" lang="ja-JP" altLang="en-US" sz="4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53" name="テキスト ボックス 52"/>
          <p:cNvSpPr txBox="1"/>
          <p:nvPr/>
        </p:nvSpPr>
        <p:spPr>
          <a:xfrm>
            <a:off x="1109062" y="2434290"/>
            <a:ext cx="50045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ja-JP" sz="4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2</a:t>
            </a:r>
            <a:endParaRPr kumimoji="1" lang="ja-JP" altLang="en-US" sz="4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54" name="テキスト ボックス 53"/>
          <p:cNvSpPr txBox="1"/>
          <p:nvPr/>
        </p:nvSpPr>
        <p:spPr>
          <a:xfrm>
            <a:off x="1105281" y="3373514"/>
            <a:ext cx="50045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ja-JP" sz="4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3</a:t>
            </a:r>
            <a:endParaRPr kumimoji="1" lang="ja-JP" altLang="en-US" sz="4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55" name="テキスト ボックス 54"/>
          <p:cNvSpPr txBox="1"/>
          <p:nvPr/>
        </p:nvSpPr>
        <p:spPr>
          <a:xfrm>
            <a:off x="1101500" y="4338138"/>
            <a:ext cx="50045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ja-JP" sz="4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4</a:t>
            </a:r>
            <a:endParaRPr kumimoji="1" lang="ja-JP" altLang="en-US" sz="4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56" name="テキスト ボックス 55"/>
          <p:cNvSpPr txBox="1"/>
          <p:nvPr/>
        </p:nvSpPr>
        <p:spPr>
          <a:xfrm>
            <a:off x="1097719" y="5264662"/>
            <a:ext cx="50045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ja-JP" sz="4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5</a:t>
            </a:r>
            <a:endParaRPr kumimoji="1" lang="ja-JP" altLang="en-US" sz="4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47" name="テキスト ボックス 41"/>
          <p:cNvSpPr txBox="1"/>
          <p:nvPr/>
        </p:nvSpPr>
        <p:spPr>
          <a:xfrm>
            <a:off x="2076346" y="5646973"/>
            <a:ext cx="731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cs typeface="Ebrima" panose="02000000000000000000" pitchFamily="2" charset="0"/>
              </a:rPr>
              <a:t>5-1. </a:t>
            </a:r>
            <a:r>
              <a:rPr lang="ko-KR" alt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cs typeface="Ebrima" panose="02000000000000000000" pitchFamily="2" charset="0"/>
              </a:rPr>
              <a:t>느낀점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cs typeface="Ebrima" panose="02000000000000000000" pitchFamily="2" charset="0"/>
              </a:rPr>
              <a:t>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cs typeface="Ebrima" panose="02000000000000000000" pitchFamily="2" charset="0"/>
              </a:rPr>
              <a:t>&amp;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cs typeface="Ebrima" panose="02000000000000000000" pitchFamily="2" charset="0"/>
              </a:rPr>
              <a:t>개선하고 싶은 부분</a:t>
            </a:r>
            <a:endParaRPr lang="ja-JP" altLang="en-US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cs typeface="Ebrima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448130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grpSp>
        <p:nvGrpSpPr>
          <p:cNvPr id="6" name="グループ化 5"/>
          <p:cNvGrpSpPr/>
          <p:nvPr/>
        </p:nvGrpSpPr>
        <p:grpSpPr>
          <a:xfrm>
            <a:off x="0" y="0"/>
            <a:ext cx="8496300" cy="6858000"/>
            <a:chOff x="0" y="0"/>
            <a:chExt cx="8496300" cy="6858000"/>
          </a:xfrm>
        </p:grpSpPr>
        <p:sp>
          <p:nvSpPr>
            <p:cNvPr id="2" name="直角三角形 1"/>
            <p:cNvSpPr/>
            <p:nvPr/>
          </p:nvSpPr>
          <p:spPr>
            <a:xfrm rot="5400000">
              <a:off x="819150" y="-819150"/>
              <a:ext cx="6858000" cy="8496300"/>
            </a:xfrm>
            <a:prstGeom prst="rtTriangle">
              <a:avLst/>
            </a:prstGeom>
            <a:solidFill>
              <a:schemeClr val="tx1">
                <a:lumMod val="85000"/>
                <a:lumOff val="1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" name="テキスト ボックス 2"/>
            <p:cNvSpPr txBox="1"/>
            <p:nvPr/>
          </p:nvSpPr>
          <p:spPr>
            <a:xfrm>
              <a:off x="400050" y="1028700"/>
              <a:ext cx="2247731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6000" b="1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Part 1</a:t>
              </a:r>
              <a:endParaRPr kumimoji="1" lang="ja-JP" altLang="en-US" sz="6000" b="1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5" name="テキスト ボックス 4"/>
            <p:cNvSpPr txBox="1"/>
            <p:nvPr/>
          </p:nvSpPr>
          <p:spPr>
            <a:xfrm>
              <a:off x="1008100" y="2044363"/>
              <a:ext cx="429073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spc="3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Members &amp; </a:t>
              </a:r>
              <a:r>
                <a:rPr lang="en-US" altLang="ko-KR" sz="3200" spc="300" dirty="0" smtClean="0">
                  <a:solidFill>
                    <a:schemeClr val="bg1"/>
                  </a:solidFill>
                  <a:latin typeface="Century Gothic" panose="020B0502020202020204" pitchFamily="34" charset="0"/>
                </a:rPr>
                <a:t>Roles</a:t>
              </a:r>
              <a:endParaRPr lang="ja-JP" altLang="en-US" sz="3200" spc="300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3963938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6393" y="1479618"/>
            <a:ext cx="1824079" cy="1989342"/>
          </a:xfrm>
          <a:prstGeom prst="ellipse">
            <a:avLst/>
          </a:prstGeom>
        </p:spPr>
      </p:pic>
      <p:sp>
        <p:nvSpPr>
          <p:cNvPr id="2" name="正方形/長方形 1"/>
          <p:cNvSpPr/>
          <p:nvPr/>
        </p:nvSpPr>
        <p:spPr>
          <a:xfrm>
            <a:off x="0" y="0"/>
            <a:ext cx="6096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1735512" y="204686"/>
            <a:ext cx="43604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ja-JP" sz="3600" b="1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Ebrima" panose="02000000000000000000" pitchFamily="2" charset="0"/>
                <a:cs typeface="Ebrima" panose="02000000000000000000" pitchFamily="2" charset="0"/>
              </a:rPr>
              <a:t>Members &amp; Role</a:t>
            </a:r>
            <a:endParaRPr kumimoji="1" lang="ja-JP" altLang="en-US" sz="3600" b="1" spc="3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cs typeface="Ebrima" panose="02000000000000000000" pitchFamily="2" charset="0"/>
            </a:endParaRPr>
          </a:p>
        </p:txBody>
      </p:sp>
      <p:cxnSp>
        <p:nvCxnSpPr>
          <p:cNvPr id="5" name="直線コネクタ 4"/>
          <p:cNvCxnSpPr/>
          <p:nvPr/>
        </p:nvCxnSpPr>
        <p:spPr>
          <a:xfrm>
            <a:off x="-4310593" y="6379156"/>
            <a:ext cx="12192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グループ化 8"/>
          <p:cNvGrpSpPr/>
          <p:nvPr/>
        </p:nvGrpSpPr>
        <p:grpSpPr>
          <a:xfrm>
            <a:off x="190501" y="204687"/>
            <a:ext cx="571498" cy="646331"/>
            <a:chOff x="190501" y="204687"/>
            <a:chExt cx="571498" cy="646331"/>
          </a:xfrm>
        </p:grpSpPr>
        <p:sp>
          <p:nvSpPr>
            <p:cNvPr id="7" name="山形 6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山形 7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グループ化 12"/>
          <p:cNvGrpSpPr/>
          <p:nvPr/>
        </p:nvGrpSpPr>
        <p:grpSpPr>
          <a:xfrm>
            <a:off x="804281" y="204686"/>
            <a:ext cx="571498" cy="646331"/>
            <a:chOff x="190501" y="204687"/>
            <a:chExt cx="571498" cy="646331"/>
          </a:xfrm>
        </p:grpSpPr>
        <p:sp>
          <p:nvSpPr>
            <p:cNvPr id="14" name="山形 13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山形 14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1" name="円/楕円 20"/>
          <p:cNvSpPr/>
          <p:nvPr/>
        </p:nvSpPr>
        <p:spPr>
          <a:xfrm>
            <a:off x="5482755" y="1608524"/>
            <a:ext cx="1731532" cy="1731532"/>
          </a:xfrm>
          <a:prstGeom prst="ellipse">
            <a:avLst/>
          </a:prstGeom>
          <a:solidFill>
            <a:schemeClr val="accent6">
              <a:lumMod val="90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4" name="TextBox 3"/>
          <p:cNvSpPr txBox="1"/>
          <p:nvPr/>
        </p:nvSpPr>
        <p:spPr>
          <a:xfrm>
            <a:off x="2521917" y="3807973"/>
            <a:ext cx="11488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김재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현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811599" y="3835767"/>
            <a:ext cx="11922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김현민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062860" y="4554090"/>
            <a:ext cx="1970280" cy="1446550"/>
          </a:xfrm>
          <a:prstGeom prst="rect">
            <a:avLst/>
          </a:prstGeom>
          <a:noFill/>
          <a:ln w="38100"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 smtClean="0"/>
              <a:t>R </a:t>
            </a:r>
            <a:r>
              <a:rPr lang="ko-KR" altLang="en-US" sz="1600" dirty="0" smtClean="0"/>
              <a:t>분석 코드 작성 </a:t>
            </a:r>
            <a:r>
              <a:rPr lang="en-US" altLang="ko-KR" sz="1600" dirty="0" smtClean="0"/>
              <a:t>&amp;  </a:t>
            </a:r>
            <a:r>
              <a:rPr lang="ko-KR" altLang="en-US" sz="1600" dirty="0" smtClean="0"/>
              <a:t>서버</a:t>
            </a:r>
            <a:r>
              <a:rPr lang="en-US" altLang="ko-KR" sz="1600" dirty="0" smtClean="0"/>
              <a:t>, DB </a:t>
            </a:r>
            <a:r>
              <a:rPr lang="ko-KR" altLang="en-US" sz="1600" dirty="0" smtClean="0"/>
              <a:t>실행환경 구성</a:t>
            </a:r>
            <a:r>
              <a:rPr lang="en-US" altLang="ko-KR" sz="1600" dirty="0" smtClean="0"/>
              <a:t> </a:t>
            </a:r>
          </a:p>
          <a:p>
            <a:r>
              <a:rPr lang="en-US" altLang="ko-KR" sz="1600" dirty="0" smtClean="0"/>
              <a:t> </a:t>
            </a:r>
            <a:endParaRPr lang="ko-KR" altLang="en-US" sz="1600" dirty="0"/>
          </a:p>
        </p:txBody>
      </p:sp>
      <p:sp>
        <p:nvSpPr>
          <p:cNvPr id="16" name="TextBox 15"/>
          <p:cNvSpPr txBox="1"/>
          <p:nvPr/>
        </p:nvSpPr>
        <p:spPr>
          <a:xfrm>
            <a:off x="1039255" y="4492535"/>
            <a:ext cx="9340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i="1" smtClean="0">
                <a:solidFill>
                  <a:schemeClr val="bg1">
                    <a:lumMod val="50000"/>
                  </a:schemeClr>
                </a:solidFill>
              </a:rPr>
              <a:t>Role</a:t>
            </a:r>
            <a:endParaRPr lang="ko-KR" altLang="en-US" sz="2000" b="1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8375685" y="4492535"/>
            <a:ext cx="2365497" cy="1200329"/>
          </a:xfrm>
          <a:prstGeom prst="rect">
            <a:avLst/>
          </a:prstGeom>
          <a:noFill/>
          <a:ln w="38100"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 smtClean="0"/>
              <a:t>-     QGIS </a:t>
            </a:r>
            <a:r>
              <a:rPr lang="ko-KR" altLang="en-US" sz="1600" dirty="0" smtClean="0"/>
              <a:t>툴 활용</a:t>
            </a:r>
            <a:r>
              <a:rPr lang="en-US" altLang="ko-KR" sz="1600" dirty="0" smtClean="0"/>
              <a:t> 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dirty="0" smtClean="0"/>
              <a:t>지도 경계 </a:t>
            </a:r>
            <a:r>
              <a:rPr lang="en-US" altLang="ko-KR" sz="1600" dirty="0" smtClean="0"/>
              <a:t>polygon &amp;</a:t>
            </a:r>
            <a:r>
              <a:rPr lang="ko-KR" altLang="en-US" sz="1600" dirty="0" smtClean="0"/>
              <a:t> </a:t>
            </a:r>
            <a:r>
              <a:rPr lang="ko-KR" altLang="en-US" sz="1600" dirty="0"/>
              <a:t>구 세부페이지 </a:t>
            </a:r>
            <a:r>
              <a:rPr lang="ko-KR" altLang="en-US" sz="1600" dirty="0" smtClean="0"/>
              <a:t>구현 </a:t>
            </a:r>
            <a:endParaRPr lang="en-US" altLang="ko-KR" sz="1600" dirty="0" smtClean="0"/>
          </a:p>
        </p:txBody>
      </p:sp>
      <p:sp>
        <p:nvSpPr>
          <p:cNvPr id="34" name="TextBox 33"/>
          <p:cNvSpPr txBox="1"/>
          <p:nvPr/>
        </p:nvSpPr>
        <p:spPr>
          <a:xfrm>
            <a:off x="5289440" y="4512352"/>
            <a:ext cx="2118161" cy="1200329"/>
          </a:xfrm>
          <a:prstGeom prst="rect">
            <a:avLst/>
          </a:prstGeom>
          <a:noFill/>
          <a:ln w="38100"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 smtClean="0"/>
              <a:t>-  R  </a:t>
            </a:r>
            <a:r>
              <a:rPr lang="ko-KR" altLang="en-US" sz="1600" dirty="0" smtClean="0"/>
              <a:t>분석 초기 작업</a:t>
            </a:r>
            <a:endParaRPr lang="en-US" altLang="ko-KR" sz="1600" dirty="0" smtClean="0"/>
          </a:p>
          <a:p>
            <a:pPr>
              <a:lnSpc>
                <a:spcPct val="150000"/>
              </a:lnSpc>
            </a:pPr>
            <a:r>
              <a:rPr lang="en-US" altLang="ko-KR" sz="1600" dirty="0" smtClean="0"/>
              <a:t>-  </a:t>
            </a:r>
            <a:r>
              <a:rPr lang="ko-KR" altLang="en-US" sz="1600" dirty="0" err="1" smtClean="0"/>
              <a:t>맵</a:t>
            </a:r>
            <a:r>
              <a:rPr lang="ko-KR" altLang="en-US" sz="1600" dirty="0" smtClean="0"/>
              <a:t> 내부 기능 구현</a:t>
            </a:r>
            <a:endParaRPr lang="en-US" altLang="ko-KR" sz="1600" dirty="0" smtClean="0"/>
          </a:p>
          <a:p>
            <a:pPr>
              <a:lnSpc>
                <a:spcPct val="150000"/>
              </a:lnSpc>
            </a:pPr>
            <a:endParaRPr lang="ko-KR" altLang="en-US" sz="1600" dirty="0"/>
          </a:p>
        </p:txBody>
      </p:sp>
      <p:sp>
        <p:nvSpPr>
          <p:cNvPr id="22" name="TextBox 21"/>
          <p:cNvSpPr txBox="1"/>
          <p:nvPr/>
        </p:nvSpPr>
        <p:spPr>
          <a:xfrm>
            <a:off x="8962332" y="3833351"/>
            <a:ext cx="11922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류현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선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1551" y="1608523"/>
            <a:ext cx="1853940" cy="1860437"/>
          </a:xfrm>
          <a:prstGeom prst="ellipse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701" y="1315137"/>
            <a:ext cx="2132598" cy="2262977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03103602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  <p:grpSp>
        <p:nvGrpSpPr>
          <p:cNvPr id="3" name="グループ化 2"/>
          <p:cNvGrpSpPr/>
          <p:nvPr/>
        </p:nvGrpSpPr>
        <p:grpSpPr>
          <a:xfrm>
            <a:off x="0" y="0"/>
            <a:ext cx="8496300" cy="6858000"/>
            <a:chOff x="0" y="0"/>
            <a:chExt cx="8496300" cy="6858000"/>
          </a:xfrm>
        </p:grpSpPr>
        <p:sp>
          <p:nvSpPr>
            <p:cNvPr id="4" name="直角三角形 3"/>
            <p:cNvSpPr/>
            <p:nvPr/>
          </p:nvSpPr>
          <p:spPr>
            <a:xfrm rot="5400000">
              <a:off x="819150" y="-819150"/>
              <a:ext cx="6858000" cy="8496300"/>
            </a:xfrm>
            <a:prstGeom prst="rtTriangle">
              <a:avLst/>
            </a:prstGeom>
            <a:solidFill>
              <a:schemeClr val="tx1">
                <a:lumMod val="85000"/>
                <a:lumOff val="1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" name="テキスト ボックス 4"/>
            <p:cNvSpPr txBox="1"/>
            <p:nvPr/>
          </p:nvSpPr>
          <p:spPr>
            <a:xfrm>
              <a:off x="400050" y="1028700"/>
              <a:ext cx="2247731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6000" b="1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Part 2</a:t>
              </a:r>
              <a:endParaRPr kumimoji="1" lang="ja-JP" altLang="en-US" sz="6000" b="1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6" name="テキスト ボックス 5"/>
            <p:cNvSpPr txBox="1"/>
            <p:nvPr/>
          </p:nvSpPr>
          <p:spPr>
            <a:xfrm>
              <a:off x="1938291" y="2044363"/>
              <a:ext cx="307648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4000" dirty="0" smtClean="0">
                  <a:solidFill>
                    <a:schemeClr val="bg1"/>
                  </a:solidFill>
                  <a:latin typeface="Century Gothic" panose="020B0502020202020204" pitchFamily="34" charset="0"/>
                  <a:cs typeface="Ebrima" panose="02000000000000000000" pitchFamily="2" charset="0"/>
                </a:rPr>
                <a:t>WHAT FOR?</a:t>
              </a:r>
              <a:endParaRPr kumimoji="1" lang="ja-JP" altLang="en-US" sz="4000" dirty="0">
                <a:solidFill>
                  <a:schemeClr val="bg1"/>
                </a:solidFill>
                <a:latin typeface="Century Gothic" panose="020B0502020202020204" pitchFamily="34" charset="0"/>
                <a:cs typeface="Ebrima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5384744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" name="모서리가 둥근 직사각형 2057"/>
          <p:cNvSpPr/>
          <p:nvPr/>
        </p:nvSpPr>
        <p:spPr>
          <a:xfrm>
            <a:off x="5956298" y="4396814"/>
            <a:ext cx="5981701" cy="2282255"/>
          </a:xfrm>
          <a:prstGeom prst="roundRect">
            <a:avLst/>
          </a:prstGeom>
          <a:solidFill>
            <a:srgbClr val="FEC800">
              <a:alpha val="3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正方形/長方形 1"/>
          <p:cNvSpPr/>
          <p:nvPr/>
        </p:nvSpPr>
        <p:spPr>
          <a:xfrm>
            <a:off x="0" y="0"/>
            <a:ext cx="6096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1731125" y="204686"/>
            <a:ext cx="32287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ja-JP" sz="3600" b="1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cs typeface="Ebrima" panose="02000000000000000000" pitchFamily="2" charset="0"/>
              </a:rPr>
              <a:t>WHAT FOR ?</a:t>
            </a:r>
            <a:endParaRPr kumimoji="1" lang="ja-JP" altLang="en-US" sz="3600" b="1" spc="3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cs typeface="Ebrima" panose="02000000000000000000" pitchFamily="2" charset="0"/>
            </a:endParaRPr>
          </a:p>
        </p:txBody>
      </p:sp>
      <p:cxnSp>
        <p:nvCxnSpPr>
          <p:cNvPr id="5" name="直線コネクタ 4"/>
          <p:cNvCxnSpPr/>
          <p:nvPr/>
        </p:nvCxnSpPr>
        <p:spPr>
          <a:xfrm>
            <a:off x="101600" y="991272"/>
            <a:ext cx="12192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グループ化 8"/>
          <p:cNvGrpSpPr/>
          <p:nvPr/>
        </p:nvGrpSpPr>
        <p:grpSpPr>
          <a:xfrm>
            <a:off x="190501" y="204687"/>
            <a:ext cx="571498" cy="646331"/>
            <a:chOff x="190501" y="204687"/>
            <a:chExt cx="571498" cy="646331"/>
          </a:xfrm>
        </p:grpSpPr>
        <p:sp>
          <p:nvSpPr>
            <p:cNvPr id="7" name="山形 6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山形 7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グループ化 12"/>
          <p:cNvGrpSpPr/>
          <p:nvPr/>
        </p:nvGrpSpPr>
        <p:grpSpPr>
          <a:xfrm>
            <a:off x="804281" y="204686"/>
            <a:ext cx="571498" cy="646331"/>
            <a:chOff x="190501" y="204687"/>
            <a:chExt cx="571498" cy="646331"/>
          </a:xfrm>
        </p:grpSpPr>
        <p:sp>
          <p:nvSpPr>
            <p:cNvPr id="14" name="山形 13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山形 14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056" name="그룹 2055"/>
          <p:cNvGrpSpPr/>
          <p:nvPr/>
        </p:nvGrpSpPr>
        <p:grpSpPr>
          <a:xfrm>
            <a:off x="6096000" y="991272"/>
            <a:ext cx="4940300" cy="3287299"/>
            <a:chOff x="6096000" y="872474"/>
            <a:chExt cx="4940300" cy="3406097"/>
          </a:xfrm>
        </p:grpSpPr>
        <p:pic>
          <p:nvPicPr>
            <p:cNvPr id="2052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6000" y="872474"/>
              <a:ext cx="4940300" cy="31590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1" name="TextBox 20"/>
            <p:cNvSpPr txBox="1"/>
            <p:nvPr/>
          </p:nvSpPr>
          <p:spPr>
            <a:xfrm>
              <a:off x="7432837" y="4031508"/>
              <a:ext cx="2609844" cy="2470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/>
                <a:t> 자료 </a:t>
              </a:r>
              <a:r>
                <a:rPr lang="en-US" altLang="ko-KR" sz="1000" dirty="0"/>
                <a:t>: </a:t>
              </a:r>
              <a:r>
                <a:rPr lang="ko-KR" altLang="en-US" sz="1000" dirty="0"/>
                <a:t>행정자치부 </a:t>
              </a:r>
              <a:r>
                <a:rPr lang="en-US" altLang="ko-KR" sz="1000" dirty="0"/>
                <a:t>2016 </a:t>
              </a:r>
              <a:r>
                <a:rPr lang="ko-KR" altLang="en-US" sz="1000" dirty="0"/>
                <a:t>행정자치통계연보</a:t>
              </a:r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444091" y="1159906"/>
            <a:ext cx="4938914" cy="2939044"/>
            <a:chOff x="761999" y="1256207"/>
            <a:chExt cx="4820400" cy="3356187"/>
          </a:xfrm>
        </p:grpSpPr>
        <p:pic>
          <p:nvPicPr>
            <p:cNvPr id="2054" name="Picture 6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1999" y="1256207"/>
              <a:ext cx="4820400" cy="32330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" name="TextBox 3"/>
            <p:cNvSpPr txBox="1"/>
            <p:nvPr/>
          </p:nvSpPr>
          <p:spPr>
            <a:xfrm>
              <a:off x="980966" y="4366173"/>
              <a:ext cx="413406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/>
                <a:t>2014</a:t>
              </a:r>
              <a:r>
                <a:rPr lang="ko-KR" altLang="en-US" sz="1000" dirty="0"/>
                <a:t>년 이후 </a:t>
              </a:r>
              <a:r>
                <a:rPr lang="en-US" altLang="ko-KR" sz="1000" dirty="0"/>
                <a:t>CCTV</a:t>
              </a:r>
              <a:r>
                <a:rPr lang="ko-KR" altLang="en-US" sz="1000" dirty="0"/>
                <a:t>를 활용한 실시간 범인검거 현황</a:t>
              </a:r>
              <a:r>
                <a:rPr lang="en-US" altLang="ko-KR" sz="1000" dirty="0"/>
                <a:t>[</a:t>
              </a:r>
              <a:r>
                <a:rPr lang="ko-KR" altLang="en-US" sz="1000" dirty="0"/>
                <a:t>자료</a:t>
              </a:r>
              <a:r>
                <a:rPr lang="en-US" altLang="ko-KR" sz="1000" dirty="0"/>
                <a:t>=</a:t>
              </a:r>
              <a:r>
                <a:rPr lang="ko-KR" altLang="en-US" sz="1000" dirty="0"/>
                <a:t>이재정의원실</a:t>
              </a:r>
              <a:r>
                <a:rPr lang="en-US" altLang="ko-KR" sz="1000" dirty="0"/>
                <a:t>]</a:t>
              </a:r>
              <a:endParaRPr lang="ko-KR" altLang="en-US" sz="1000" dirty="0"/>
            </a:p>
          </p:txBody>
        </p:sp>
      </p:grpSp>
      <p:pic>
        <p:nvPicPr>
          <p:cNvPr id="24" name="그림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7988" y="4306175"/>
            <a:ext cx="2022111" cy="2528883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350" y="4371414"/>
            <a:ext cx="1952657" cy="2398406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4339373" y="5688744"/>
            <a:ext cx="1033505" cy="312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 smtClean="0"/>
              <a:t>총 </a:t>
            </a:r>
            <a:r>
              <a:rPr lang="en-US" altLang="ko-KR" sz="1400" b="1" dirty="0" smtClean="0"/>
              <a:t>28004</a:t>
            </a:r>
            <a:r>
              <a:rPr lang="en-US" altLang="ko-KR" sz="1100" b="1" dirty="0" smtClean="0"/>
              <a:t> </a:t>
            </a:r>
            <a:r>
              <a:rPr lang="ko-KR" altLang="en-US" sz="1100" b="1" dirty="0" smtClean="0"/>
              <a:t>건</a:t>
            </a:r>
            <a:endParaRPr lang="ko-KR" altLang="en-US" sz="1100" b="1" dirty="0"/>
          </a:p>
        </p:txBody>
      </p:sp>
      <p:sp>
        <p:nvSpPr>
          <p:cNvPr id="36" name="TextBox 35"/>
          <p:cNvSpPr txBox="1"/>
          <p:nvPr/>
        </p:nvSpPr>
        <p:spPr>
          <a:xfrm>
            <a:off x="823276" y="5662966"/>
            <a:ext cx="907849" cy="312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 smtClean="0"/>
              <a:t>총 </a:t>
            </a:r>
            <a:r>
              <a:rPr lang="en-US" altLang="ko-KR" sz="1400" b="1" dirty="0" smtClean="0"/>
              <a:t>1627</a:t>
            </a:r>
            <a:r>
              <a:rPr lang="en-US" altLang="ko-KR" sz="1100" b="1" dirty="0" smtClean="0"/>
              <a:t> </a:t>
            </a:r>
            <a:r>
              <a:rPr lang="ko-KR" altLang="en-US" sz="1100" b="1" dirty="0" smtClean="0"/>
              <a:t>건</a:t>
            </a:r>
            <a:endParaRPr lang="ko-KR" altLang="en-US" sz="1100" b="1" dirty="0"/>
          </a:p>
        </p:txBody>
      </p:sp>
      <p:sp>
        <p:nvSpPr>
          <p:cNvPr id="29" name="오른쪽 화살표 28"/>
          <p:cNvSpPr/>
          <p:nvPr/>
        </p:nvSpPr>
        <p:spPr>
          <a:xfrm>
            <a:off x="2567321" y="5429456"/>
            <a:ext cx="885437" cy="5185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48" name="TextBox 2047"/>
          <p:cNvSpPr txBox="1"/>
          <p:nvPr/>
        </p:nvSpPr>
        <p:spPr>
          <a:xfrm>
            <a:off x="1645340" y="4725589"/>
            <a:ext cx="2729401" cy="374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26,337</a:t>
            </a:r>
            <a:r>
              <a:rPr lang="ko-KR" altLang="en-US" b="1" dirty="0" smtClean="0"/>
              <a:t>건 검거 건수 </a:t>
            </a:r>
            <a:r>
              <a:rPr lang="ko-KR" altLang="en-US" b="1" dirty="0" smtClean="0">
                <a:solidFill>
                  <a:srgbClr val="FF0000"/>
                </a:solidFill>
              </a:rPr>
              <a:t>증가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2057" name="TextBox 2056"/>
          <p:cNvSpPr txBox="1"/>
          <p:nvPr/>
        </p:nvSpPr>
        <p:spPr>
          <a:xfrm>
            <a:off x="6121399" y="4483100"/>
            <a:ext cx="5816600" cy="2477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2000" b="1" dirty="0" smtClean="0"/>
              <a:t>CCTV</a:t>
            </a:r>
            <a:r>
              <a:rPr lang="ko-KR" altLang="en-US" sz="2000" b="1" dirty="0" smtClean="0"/>
              <a:t> </a:t>
            </a:r>
            <a:r>
              <a:rPr lang="ko-KR" altLang="en-US" sz="2000" b="1" dirty="0"/>
              <a:t>중요성 </a:t>
            </a:r>
            <a:r>
              <a:rPr lang="ko-KR" altLang="en-US" sz="2000" b="1" dirty="0" smtClean="0"/>
              <a:t>시사점</a:t>
            </a:r>
            <a:endParaRPr lang="en-US" altLang="ko-KR" sz="2000" b="1" dirty="0"/>
          </a:p>
          <a:p>
            <a:pPr>
              <a:lnSpc>
                <a:spcPct val="150000"/>
              </a:lnSpc>
            </a:pPr>
            <a:r>
              <a:rPr lang="en-US" altLang="ko-KR" sz="1400" b="1" dirty="0" smtClean="0"/>
              <a:t>      : </a:t>
            </a:r>
            <a:r>
              <a:rPr lang="ko-KR" altLang="en-US" sz="1400" dirty="0" smtClean="0"/>
              <a:t>절도 </a:t>
            </a:r>
            <a:r>
              <a:rPr lang="en-US" altLang="ko-KR" sz="1400" dirty="0" smtClean="0"/>
              <a:t>(</a:t>
            </a:r>
            <a:r>
              <a:rPr lang="ko-KR" altLang="en-US" sz="1400" dirty="0" smtClean="0"/>
              <a:t>계획성</a:t>
            </a:r>
            <a:r>
              <a:rPr lang="en-US" altLang="ko-KR" sz="1400" dirty="0" smtClean="0"/>
              <a:t>)</a:t>
            </a:r>
            <a:r>
              <a:rPr lang="ko-KR" altLang="en-US" sz="1400" dirty="0" smtClean="0"/>
              <a:t> </a:t>
            </a:r>
            <a:r>
              <a:rPr lang="ko-KR" altLang="en-US" sz="1400" dirty="0"/>
              <a:t>검거 수 </a:t>
            </a:r>
            <a:r>
              <a:rPr lang="ko-KR" altLang="en-US" sz="1400" b="1" dirty="0">
                <a:solidFill>
                  <a:srgbClr val="FF0000"/>
                </a:solidFill>
              </a:rPr>
              <a:t>감소</a:t>
            </a:r>
            <a:r>
              <a:rPr lang="en-US" altLang="ko-KR" sz="1400" dirty="0"/>
              <a:t> , </a:t>
            </a:r>
            <a:r>
              <a:rPr lang="ko-KR" altLang="en-US" sz="1400" dirty="0"/>
              <a:t>폭력 </a:t>
            </a:r>
            <a:r>
              <a:rPr lang="en-US" altLang="ko-KR" sz="1400" dirty="0"/>
              <a:t>(</a:t>
            </a:r>
            <a:r>
              <a:rPr lang="ko-KR" altLang="en-US" sz="1400" dirty="0" err="1" smtClean="0"/>
              <a:t>우발성</a:t>
            </a:r>
            <a:r>
              <a:rPr lang="en-US" altLang="ko-KR" sz="1400" dirty="0" smtClean="0"/>
              <a:t>) </a:t>
            </a:r>
            <a:r>
              <a:rPr lang="ko-KR" altLang="en-US" sz="1400" dirty="0"/>
              <a:t>검거 수 </a:t>
            </a:r>
            <a:r>
              <a:rPr lang="ko-KR" altLang="en-US" sz="1400" b="1" dirty="0" smtClean="0">
                <a:solidFill>
                  <a:schemeClr val="tx2"/>
                </a:solidFill>
              </a:rPr>
              <a:t>증가</a:t>
            </a:r>
            <a:endParaRPr lang="en-US" altLang="ko-KR" sz="1400" b="1" dirty="0" smtClean="0">
              <a:solidFill>
                <a:schemeClr val="tx2"/>
              </a:solidFill>
            </a:endParaRPr>
          </a:p>
          <a:p>
            <a:endParaRPr lang="en-US" altLang="ko-KR" dirty="0" smtClean="0"/>
          </a:p>
          <a:p>
            <a:r>
              <a:rPr lang="en-US" altLang="ko-KR" sz="2000" b="1" dirty="0" smtClean="0"/>
              <a:t>2. CCTV</a:t>
            </a:r>
            <a:r>
              <a:rPr lang="ko-KR" altLang="en-US" sz="2000" b="1" dirty="0" smtClean="0"/>
              <a:t>의 활용 방안</a:t>
            </a:r>
            <a:endParaRPr lang="en-US" altLang="ko-KR" sz="2000" b="1" dirty="0" smtClean="0"/>
          </a:p>
          <a:p>
            <a:pPr>
              <a:lnSpc>
                <a:spcPct val="150000"/>
              </a:lnSpc>
            </a:pPr>
            <a:r>
              <a:rPr lang="en-US" altLang="ko-KR" sz="1400" dirty="0" smtClean="0"/>
              <a:t>    : </a:t>
            </a:r>
            <a:r>
              <a:rPr lang="ko-KR" altLang="en-US" sz="1400" u="sng" dirty="0" smtClean="0"/>
              <a:t>범죄 예방 및 사후 관리</a:t>
            </a:r>
            <a:r>
              <a:rPr lang="en-US" altLang="ko-KR" sz="1400" u="sng" dirty="0" smtClean="0"/>
              <a:t>,</a:t>
            </a:r>
            <a:r>
              <a:rPr lang="ko-KR" altLang="en-US" sz="1400" dirty="0" smtClean="0"/>
              <a:t>  </a:t>
            </a:r>
            <a:r>
              <a:rPr lang="ko-KR" altLang="en-US" sz="1400" u="sng" dirty="0" smtClean="0"/>
              <a:t>시설안전 및 화재예방</a:t>
            </a:r>
            <a:r>
              <a:rPr lang="ko-KR" altLang="en-US" sz="1400" dirty="0" smtClean="0"/>
              <a:t>에도 활용 가능</a:t>
            </a:r>
            <a:r>
              <a:rPr lang="en-US" altLang="ko-KR" sz="1400" dirty="0"/>
              <a:t> </a:t>
            </a:r>
            <a:endParaRPr lang="en-US" altLang="ko-KR" sz="1400" dirty="0" smtClean="0"/>
          </a:p>
          <a:p>
            <a:pPr>
              <a:lnSpc>
                <a:spcPct val="150000"/>
              </a:lnSpc>
            </a:pPr>
            <a:r>
              <a:rPr lang="en-US" altLang="ko-KR" sz="1400" dirty="0" smtClean="0"/>
              <a:t>* </a:t>
            </a:r>
            <a:r>
              <a:rPr lang="ko-KR" altLang="en-US" sz="1400" dirty="0" smtClean="0"/>
              <a:t>사후관리 </a:t>
            </a:r>
            <a:r>
              <a:rPr lang="en-US" altLang="ko-KR" sz="1400" dirty="0" smtClean="0"/>
              <a:t>: </a:t>
            </a:r>
            <a:r>
              <a:rPr lang="ko-KR" altLang="en-US" sz="1400" dirty="0" smtClean="0"/>
              <a:t>증거수집 및 재발방지</a:t>
            </a:r>
            <a:endParaRPr lang="en-US" altLang="ko-KR" sz="1400" dirty="0" smtClean="0"/>
          </a:p>
          <a:p>
            <a:endParaRPr lang="ko-KR" altLang="en-US" dirty="0"/>
          </a:p>
        </p:txBody>
      </p:sp>
      <p:cxnSp>
        <p:nvCxnSpPr>
          <p:cNvPr id="2062" name="직선 연결선 2061"/>
          <p:cNvCxnSpPr/>
          <p:nvPr/>
        </p:nvCxnSpPr>
        <p:spPr>
          <a:xfrm>
            <a:off x="5886936" y="814747"/>
            <a:ext cx="0" cy="3463824"/>
          </a:xfrm>
          <a:prstGeom prst="line">
            <a:avLst/>
          </a:prstGeom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023022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37" b="46875"/>
          <a:stretch/>
        </p:blipFill>
        <p:spPr>
          <a:xfrm>
            <a:off x="23750" y="0"/>
            <a:ext cx="12192000" cy="6858000"/>
          </a:xfrm>
          <a:prstGeom prst="rect">
            <a:avLst/>
          </a:prstGeom>
        </p:spPr>
      </p:pic>
      <p:grpSp>
        <p:nvGrpSpPr>
          <p:cNvPr id="3" name="グループ化 2"/>
          <p:cNvGrpSpPr/>
          <p:nvPr/>
        </p:nvGrpSpPr>
        <p:grpSpPr>
          <a:xfrm>
            <a:off x="0" y="0"/>
            <a:ext cx="8496300" cy="6858000"/>
            <a:chOff x="0" y="0"/>
            <a:chExt cx="8496300" cy="6858000"/>
          </a:xfrm>
        </p:grpSpPr>
        <p:sp>
          <p:nvSpPr>
            <p:cNvPr id="4" name="直角三角形 3"/>
            <p:cNvSpPr/>
            <p:nvPr/>
          </p:nvSpPr>
          <p:spPr>
            <a:xfrm rot="5400000">
              <a:off x="819150" y="-819150"/>
              <a:ext cx="6858000" cy="8496300"/>
            </a:xfrm>
            <a:prstGeom prst="rtTriangle">
              <a:avLst/>
            </a:prstGeom>
            <a:solidFill>
              <a:schemeClr val="tx1">
                <a:lumMod val="85000"/>
                <a:lumOff val="1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" name="テキスト ボックス 4"/>
            <p:cNvSpPr txBox="1"/>
            <p:nvPr/>
          </p:nvSpPr>
          <p:spPr>
            <a:xfrm>
              <a:off x="400050" y="1028700"/>
              <a:ext cx="2247731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6000" b="1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Part 3</a:t>
              </a:r>
              <a:endParaRPr kumimoji="1" lang="ja-JP" altLang="en-US" sz="6000" b="1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6" name="テキスト ボックス 5"/>
            <p:cNvSpPr txBox="1"/>
            <p:nvPr/>
          </p:nvSpPr>
          <p:spPr>
            <a:xfrm>
              <a:off x="1383975" y="2044363"/>
              <a:ext cx="355898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4000" dirty="0" smtClean="0">
                  <a:solidFill>
                    <a:schemeClr val="bg1"/>
                  </a:solidFill>
                  <a:latin typeface="Century Gothic" panose="020B0502020202020204" pitchFamily="34" charset="0"/>
                  <a:cs typeface="Ebrima" panose="02000000000000000000" pitchFamily="2" charset="0"/>
                </a:rPr>
                <a:t>Methodology</a:t>
              </a:r>
              <a:endParaRPr kumimoji="1" lang="ja-JP" altLang="en-US" sz="4000" dirty="0">
                <a:solidFill>
                  <a:schemeClr val="bg1"/>
                </a:solidFill>
                <a:latin typeface="Century Gothic" panose="020B0502020202020204" pitchFamily="34" charset="0"/>
                <a:cs typeface="Ebrima" panose="02000000000000000000" pitchFamily="2" charset="0"/>
              </a:endParaRPr>
            </a:p>
          </p:txBody>
        </p:sp>
      </p:grpSp>
      <p:sp>
        <p:nvSpPr>
          <p:cNvPr id="7" name="직사각형 6"/>
          <p:cNvSpPr/>
          <p:nvPr/>
        </p:nvSpPr>
        <p:spPr>
          <a:xfrm>
            <a:off x="8750300" y="5732956"/>
            <a:ext cx="295465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i="1" dirty="0" smtClean="0"/>
              <a:t>참조 </a:t>
            </a:r>
            <a:r>
              <a:rPr lang="en-US" altLang="ko-KR" b="1" i="1" dirty="0" smtClean="0"/>
              <a:t>: </a:t>
            </a:r>
            <a:endParaRPr lang="en-US" altLang="ko-KR" b="1" i="1" dirty="0"/>
          </a:p>
          <a:p>
            <a:r>
              <a:rPr lang="ko-KR" altLang="en-US" b="1" i="1" dirty="0" smtClean="0"/>
              <a:t>공공 데이터 포털 </a:t>
            </a:r>
            <a:r>
              <a:rPr lang="en-US" altLang="ko-KR" b="1" i="1" dirty="0" smtClean="0"/>
              <a:t>API  </a:t>
            </a:r>
            <a:r>
              <a:rPr lang="en-US" altLang="ko-KR" b="1" i="1" dirty="0"/>
              <a:t>	</a:t>
            </a:r>
            <a:endParaRPr lang="en-US" altLang="ko-KR" b="1" i="1" dirty="0" smtClean="0"/>
          </a:p>
          <a:p>
            <a:r>
              <a:rPr lang="en-US" altLang="ko-KR" b="1" i="1" dirty="0" smtClean="0"/>
              <a:t>https</a:t>
            </a:r>
            <a:r>
              <a:rPr lang="en-US" altLang="ko-KR" b="1" i="1" dirty="0"/>
              <a:t>://www.data.go.kr/</a:t>
            </a:r>
            <a:endParaRPr lang="ko-KR" altLang="en-US" b="1" i="1" dirty="0"/>
          </a:p>
        </p:txBody>
      </p:sp>
    </p:spTree>
    <p:extLst>
      <p:ext uri="{BB962C8B-B14F-4D97-AF65-F5344CB8AC3E}">
        <p14:creationId xmlns:p14="http://schemas.microsoft.com/office/powerpoint/2010/main" val="393808761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6096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1625403" y="266242"/>
            <a:ext cx="37609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ja-JP" sz="2800" b="1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cs typeface="Ebrima" panose="02000000000000000000" pitchFamily="2" charset="0"/>
              </a:rPr>
              <a:t>Methodology 1/5</a:t>
            </a:r>
            <a:endParaRPr kumimoji="1" lang="ja-JP" altLang="en-US" sz="2800" b="1" spc="3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cs typeface="Ebrima" panose="02000000000000000000" pitchFamily="2" charset="0"/>
            </a:endParaRPr>
          </a:p>
        </p:txBody>
      </p:sp>
      <p:cxnSp>
        <p:nvCxnSpPr>
          <p:cNvPr id="5" name="直線コネクタ 4"/>
          <p:cNvCxnSpPr/>
          <p:nvPr/>
        </p:nvCxnSpPr>
        <p:spPr>
          <a:xfrm>
            <a:off x="501650" y="1256357"/>
            <a:ext cx="12192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グループ化 8"/>
          <p:cNvGrpSpPr/>
          <p:nvPr/>
        </p:nvGrpSpPr>
        <p:grpSpPr>
          <a:xfrm>
            <a:off x="190501" y="204687"/>
            <a:ext cx="571498" cy="646331"/>
            <a:chOff x="190501" y="204687"/>
            <a:chExt cx="571498" cy="646331"/>
          </a:xfrm>
        </p:grpSpPr>
        <p:sp>
          <p:nvSpPr>
            <p:cNvPr id="7" name="山形 6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山形 7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グループ化 12"/>
          <p:cNvGrpSpPr/>
          <p:nvPr/>
        </p:nvGrpSpPr>
        <p:grpSpPr>
          <a:xfrm>
            <a:off x="804281" y="204686"/>
            <a:ext cx="571498" cy="646331"/>
            <a:chOff x="190501" y="204687"/>
            <a:chExt cx="571498" cy="646331"/>
          </a:xfrm>
        </p:grpSpPr>
        <p:sp>
          <p:nvSpPr>
            <p:cNvPr id="14" name="山形 13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山形 14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2" name="그룹 41"/>
          <p:cNvGrpSpPr/>
          <p:nvPr/>
        </p:nvGrpSpPr>
        <p:grpSpPr>
          <a:xfrm>
            <a:off x="425450" y="875103"/>
            <a:ext cx="3097901" cy="1384995"/>
            <a:chOff x="425450" y="748103"/>
            <a:chExt cx="3097901" cy="1384995"/>
          </a:xfrm>
        </p:grpSpPr>
        <p:sp>
          <p:nvSpPr>
            <p:cNvPr id="6" name="TextBox 5"/>
            <p:cNvSpPr txBox="1"/>
            <p:nvPr/>
          </p:nvSpPr>
          <p:spPr>
            <a:xfrm>
              <a:off x="425450" y="1030902"/>
              <a:ext cx="18351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 smtClean="0"/>
                <a:t>Intro Page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891494" y="748103"/>
              <a:ext cx="1631857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altLang="ko-KR" b="1" dirty="0"/>
            </a:p>
            <a:p>
              <a:r>
                <a:rPr lang="en-US" altLang="ko-KR" sz="2400" b="1" dirty="0" smtClean="0"/>
                <a:t>- JS</a:t>
              </a:r>
              <a:endParaRPr lang="en-US" altLang="ko-KR" sz="2400" b="1" dirty="0"/>
            </a:p>
            <a:p>
              <a:r>
                <a:rPr lang="en-US" altLang="ko-KR" sz="2400" b="1" dirty="0" smtClean="0"/>
                <a:t>- </a:t>
              </a:r>
              <a:r>
                <a:rPr lang="en-US" altLang="ko-KR" sz="2400" b="1" dirty="0" err="1" smtClean="0"/>
                <a:t>BootStrap</a:t>
              </a:r>
              <a:endParaRPr lang="ko-KR" altLang="en-US" sz="2400" b="1" dirty="0"/>
            </a:p>
            <a:p>
              <a:endParaRPr lang="ko-KR" altLang="en-US" dirty="0"/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76200" y="1968500"/>
            <a:ext cx="4978400" cy="4737100"/>
            <a:chOff x="93306" y="1227460"/>
            <a:chExt cx="6096000" cy="5483530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" b="1390"/>
            <a:stretch/>
          </p:blipFill>
          <p:spPr>
            <a:xfrm>
              <a:off x="93306" y="1227460"/>
              <a:ext cx="6096000" cy="548353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1" name="모서리가 둥근 직사각형 10"/>
            <p:cNvSpPr/>
            <p:nvPr/>
          </p:nvSpPr>
          <p:spPr>
            <a:xfrm>
              <a:off x="947155" y="4405592"/>
              <a:ext cx="4272545" cy="2235200"/>
            </a:xfrm>
            <a:prstGeom prst="roundRect">
              <a:avLst/>
            </a:prstGeom>
            <a:noFill/>
            <a:ln w="57150">
              <a:solidFill>
                <a:srgbClr val="FEC8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6" name="꺾인 연결선 25"/>
          <p:cNvCxnSpPr/>
          <p:nvPr/>
        </p:nvCxnSpPr>
        <p:spPr>
          <a:xfrm flipV="1">
            <a:off x="4262755" y="5656540"/>
            <a:ext cx="4266558" cy="412421"/>
          </a:xfrm>
          <a:prstGeom prst="bentConnector3">
            <a:avLst>
              <a:gd name="adj1" fmla="val 100008"/>
            </a:avLst>
          </a:prstGeom>
          <a:ln w="38100">
            <a:solidFill>
              <a:srgbClr val="FEC8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그룹 42"/>
          <p:cNvGrpSpPr/>
          <p:nvPr/>
        </p:nvGrpSpPr>
        <p:grpSpPr>
          <a:xfrm>
            <a:off x="5322869" y="1441371"/>
            <a:ext cx="6587209" cy="3910369"/>
            <a:chOff x="5145069" y="1415971"/>
            <a:chExt cx="6587209" cy="3910369"/>
          </a:xfrm>
        </p:grpSpPr>
        <p:pic>
          <p:nvPicPr>
            <p:cNvPr id="16" name="그림 1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30" t="17896" r="71623" b="23431"/>
            <a:stretch/>
          </p:blipFill>
          <p:spPr>
            <a:xfrm>
              <a:off x="5208951" y="1441908"/>
              <a:ext cx="2325022" cy="2368321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5145069" y="3941345"/>
              <a:ext cx="2360631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dirty="0">
                  <a:solidFill>
                    <a:srgbClr val="FF0000"/>
                  </a:solidFill>
                </a:rPr>
                <a:t>검색 기능</a:t>
              </a:r>
              <a:r>
                <a:rPr lang="ko-KR" altLang="en-US" sz="1400" dirty="0"/>
                <a:t>을 사용하여 </a:t>
              </a:r>
              <a:endParaRPr lang="en-US" altLang="ko-KR" sz="1400" dirty="0" smtClean="0"/>
            </a:p>
            <a:p>
              <a:pPr algn="ctr">
                <a:lnSpc>
                  <a:spcPct val="150000"/>
                </a:lnSpc>
              </a:pPr>
              <a:r>
                <a:rPr lang="ko-KR" altLang="en-US" sz="1400" dirty="0" smtClean="0"/>
                <a:t>해당 </a:t>
              </a:r>
              <a:r>
                <a:rPr lang="ko-KR" altLang="en-US" sz="1400" dirty="0"/>
                <a:t>지역으로 </a:t>
              </a:r>
              <a:r>
                <a:rPr lang="ko-KR" altLang="en-US" sz="1400" dirty="0" smtClean="0">
                  <a:solidFill>
                    <a:srgbClr val="FF0000"/>
                  </a:solidFill>
                </a:rPr>
                <a:t>이동</a:t>
              </a:r>
              <a:r>
                <a:rPr lang="en-US" altLang="ko-KR" sz="1400" dirty="0" smtClean="0"/>
                <a:t>, CCTV</a:t>
              </a:r>
              <a:r>
                <a:rPr lang="ko-KR" altLang="en-US" sz="1400" dirty="0" smtClean="0"/>
                <a:t>와 </a:t>
              </a:r>
              <a:r>
                <a:rPr lang="ko-KR" altLang="en-US" sz="1400" dirty="0"/>
                <a:t>경찰서가 지도에 </a:t>
              </a:r>
              <a:r>
                <a:rPr lang="ko-KR" altLang="en-US" sz="1400" dirty="0">
                  <a:solidFill>
                    <a:srgbClr val="FF0000"/>
                  </a:solidFill>
                </a:rPr>
                <a:t>표시</a:t>
              </a:r>
              <a:r>
                <a:rPr lang="ko-KR" altLang="en-US" sz="1400" dirty="0"/>
                <a:t>되어 있습니다</a:t>
              </a:r>
              <a:r>
                <a:rPr lang="en-US" altLang="ko-KR" sz="1400" dirty="0"/>
                <a:t>.</a:t>
              </a:r>
              <a:endParaRPr lang="ko-KR" altLang="en-US" sz="1400" dirty="0"/>
            </a:p>
          </p:txBody>
        </p:sp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63298" y="1493574"/>
              <a:ext cx="2132859" cy="2385643"/>
            </a:xfrm>
            <a:prstGeom prst="rect">
              <a:avLst/>
            </a:prstGeom>
          </p:spPr>
        </p:pic>
        <p:sp>
          <p:nvSpPr>
            <p:cNvPr id="21" name="TextBox 20"/>
            <p:cNvSpPr txBox="1"/>
            <p:nvPr/>
          </p:nvSpPr>
          <p:spPr>
            <a:xfrm>
              <a:off x="7361698" y="3903249"/>
              <a:ext cx="2360631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dirty="0"/>
                <a:t>방범시설을 </a:t>
              </a:r>
              <a:r>
                <a:rPr lang="ko-KR" altLang="en-US" sz="1400" dirty="0" smtClean="0">
                  <a:solidFill>
                    <a:srgbClr val="FF0000"/>
                  </a:solidFill>
                </a:rPr>
                <a:t>분석</a:t>
              </a:r>
              <a:r>
                <a:rPr lang="en-US" altLang="ko-KR" sz="1400" dirty="0" smtClean="0"/>
                <a:t>,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1400" dirty="0" smtClean="0"/>
                <a:t> </a:t>
              </a:r>
              <a:r>
                <a:rPr lang="ko-KR" altLang="en-US" sz="1400" dirty="0">
                  <a:solidFill>
                    <a:srgbClr val="FF0000"/>
                  </a:solidFill>
                </a:rPr>
                <a:t>사각 지대</a:t>
              </a:r>
              <a:r>
                <a:rPr lang="ko-KR" altLang="en-US" sz="1400" dirty="0"/>
                <a:t>로 </a:t>
              </a:r>
              <a:r>
                <a:rPr lang="ko-KR" altLang="en-US" sz="1400" dirty="0" smtClean="0"/>
                <a:t>예측 </a:t>
              </a:r>
              <a:r>
                <a:rPr lang="ko-KR" altLang="en-US" sz="1400" dirty="0"/>
                <a:t>되는 지역을 </a:t>
              </a:r>
              <a:r>
                <a:rPr lang="ko-KR" altLang="en-US" sz="1400" dirty="0">
                  <a:solidFill>
                    <a:srgbClr val="FF0000"/>
                  </a:solidFill>
                </a:rPr>
                <a:t>색상</a:t>
              </a:r>
              <a:r>
                <a:rPr lang="ko-KR" altLang="en-US" sz="1400" dirty="0"/>
                <a:t>으로 확인 </a:t>
              </a:r>
              <a:endParaRPr lang="en-US" altLang="ko-KR" sz="1400" dirty="0" smtClean="0"/>
            </a:p>
            <a:p>
              <a:pPr algn="ctr">
                <a:lnSpc>
                  <a:spcPct val="150000"/>
                </a:lnSpc>
              </a:pPr>
              <a:r>
                <a:rPr lang="ko-KR" altLang="en-US" sz="1400" dirty="0" smtClean="0"/>
                <a:t>할 </a:t>
              </a:r>
              <a:r>
                <a:rPr lang="ko-KR" altLang="en-US" sz="1400" dirty="0"/>
                <a:t>수 있습니다</a:t>
              </a:r>
              <a:r>
                <a:rPr lang="en-US" altLang="ko-KR" sz="1400" dirty="0"/>
                <a:t>.</a:t>
              </a:r>
              <a:endParaRPr lang="ko-KR" altLang="en-US" sz="1400" dirty="0"/>
            </a:p>
          </p:txBody>
        </p:sp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46957" y="1415971"/>
              <a:ext cx="2085321" cy="2394258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>
              <a:off x="9814578" y="3928645"/>
              <a:ext cx="1917700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dirty="0"/>
                <a:t>각 구의 </a:t>
              </a:r>
              <a:r>
                <a:rPr lang="en-US" altLang="ko-KR" sz="1400" dirty="0"/>
                <a:t>2014~ </a:t>
              </a:r>
              <a:r>
                <a:rPr lang="en-US" altLang="ko-KR" sz="1400" dirty="0" smtClean="0"/>
                <a:t>017</a:t>
              </a:r>
              <a:r>
                <a:rPr lang="ko-KR" altLang="en-US" sz="1400" dirty="0"/>
                <a:t>년의 </a:t>
              </a:r>
              <a:r>
                <a:rPr lang="en-US" altLang="ko-KR" sz="1400" dirty="0">
                  <a:solidFill>
                    <a:srgbClr val="FF0000"/>
                  </a:solidFill>
                </a:rPr>
                <a:t>5</a:t>
              </a:r>
              <a:r>
                <a:rPr lang="ko-KR" altLang="en-US" sz="1400" dirty="0" err="1">
                  <a:solidFill>
                    <a:srgbClr val="FF0000"/>
                  </a:solidFill>
                </a:rPr>
                <a:t>대범죄</a:t>
              </a:r>
              <a:r>
                <a:rPr lang="ko-KR" altLang="en-US" sz="1400" dirty="0">
                  <a:solidFill>
                    <a:srgbClr val="FF0000"/>
                  </a:solidFill>
                </a:rPr>
                <a:t> 현황</a:t>
              </a:r>
              <a:r>
                <a:rPr lang="ko-KR" altLang="en-US" sz="1400" dirty="0"/>
                <a:t>을 </a:t>
              </a:r>
              <a:r>
                <a:rPr lang="ko-KR" altLang="en-US" sz="1400" dirty="0">
                  <a:solidFill>
                    <a:srgbClr val="FF0000"/>
                  </a:solidFill>
                </a:rPr>
                <a:t>그래프 및 차트</a:t>
              </a:r>
              <a:r>
                <a:rPr lang="ko-KR" altLang="en-US" sz="1400" dirty="0"/>
                <a:t>로 확인할 수 있습니다</a:t>
              </a:r>
              <a:r>
                <a:rPr lang="en-US" altLang="ko-KR" sz="1400" dirty="0"/>
                <a:t>.</a:t>
              </a:r>
              <a:endParaRPr lang="ko-KR" altLang="en-US" sz="1400" dirty="0"/>
            </a:p>
          </p:txBody>
        </p:sp>
        <p:cxnSp>
          <p:nvCxnSpPr>
            <p:cNvPr id="35" name="직선 연결선 34"/>
            <p:cNvCxnSpPr/>
            <p:nvPr/>
          </p:nvCxnSpPr>
          <p:spPr>
            <a:xfrm flipV="1">
              <a:off x="7463298" y="1441908"/>
              <a:ext cx="0" cy="3453544"/>
            </a:xfrm>
            <a:prstGeom prst="line">
              <a:avLst/>
            </a:prstGeom>
            <a:ln w="57150">
              <a:solidFill>
                <a:schemeClr val="accent4">
                  <a:lumMod val="40000"/>
                  <a:lumOff val="6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/>
            <p:cNvCxnSpPr/>
            <p:nvPr/>
          </p:nvCxnSpPr>
          <p:spPr>
            <a:xfrm flipV="1">
              <a:off x="9634257" y="1441908"/>
              <a:ext cx="0" cy="3453544"/>
            </a:xfrm>
            <a:prstGeom prst="line">
              <a:avLst/>
            </a:prstGeom>
            <a:ln w="57150">
              <a:solidFill>
                <a:schemeClr val="accent4">
                  <a:lumMod val="40000"/>
                  <a:lumOff val="6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1035673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모서리가 둥근 직사각형 9"/>
          <p:cNvSpPr/>
          <p:nvPr/>
        </p:nvSpPr>
        <p:spPr>
          <a:xfrm>
            <a:off x="7334497" y="2576945"/>
            <a:ext cx="2980707" cy="748146"/>
          </a:xfrm>
          <a:prstGeom prst="roundRect">
            <a:avLst/>
          </a:prstGeom>
          <a:solidFill>
            <a:srgbClr val="FEC800">
              <a:alpha val="3607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79318"/>
            <a:ext cx="6382122" cy="54786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正方形/長方形 1"/>
          <p:cNvSpPr/>
          <p:nvPr/>
        </p:nvSpPr>
        <p:spPr>
          <a:xfrm>
            <a:off x="0" y="0"/>
            <a:ext cx="6096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1625403" y="266242"/>
            <a:ext cx="37609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ja-JP" sz="2800" b="1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cs typeface="Ebrima" panose="02000000000000000000" pitchFamily="2" charset="0"/>
              </a:rPr>
              <a:t>Methodology 2/5</a:t>
            </a:r>
            <a:endParaRPr kumimoji="1" lang="ja-JP" altLang="en-US" sz="2800" b="1" spc="3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cs typeface="Ebrima" panose="02000000000000000000" pitchFamily="2" charset="0"/>
            </a:endParaRPr>
          </a:p>
        </p:txBody>
      </p:sp>
      <p:cxnSp>
        <p:nvCxnSpPr>
          <p:cNvPr id="5" name="直線コネクタ 4"/>
          <p:cNvCxnSpPr/>
          <p:nvPr/>
        </p:nvCxnSpPr>
        <p:spPr>
          <a:xfrm>
            <a:off x="0" y="1009986"/>
            <a:ext cx="12192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グループ化 8"/>
          <p:cNvGrpSpPr/>
          <p:nvPr/>
        </p:nvGrpSpPr>
        <p:grpSpPr>
          <a:xfrm>
            <a:off x="190501" y="204687"/>
            <a:ext cx="571498" cy="646331"/>
            <a:chOff x="190501" y="204687"/>
            <a:chExt cx="571498" cy="646331"/>
          </a:xfrm>
        </p:grpSpPr>
        <p:sp>
          <p:nvSpPr>
            <p:cNvPr id="7" name="山形 6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山形 7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グループ化 12"/>
          <p:cNvGrpSpPr/>
          <p:nvPr/>
        </p:nvGrpSpPr>
        <p:grpSpPr>
          <a:xfrm>
            <a:off x="804281" y="204686"/>
            <a:ext cx="571498" cy="646331"/>
            <a:chOff x="190501" y="204687"/>
            <a:chExt cx="571498" cy="646331"/>
          </a:xfrm>
        </p:grpSpPr>
        <p:sp>
          <p:nvSpPr>
            <p:cNvPr id="14" name="山形 13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山形 14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5" name="テキスト ボックス 35"/>
          <p:cNvSpPr txBox="1"/>
          <p:nvPr/>
        </p:nvSpPr>
        <p:spPr>
          <a:xfrm>
            <a:off x="6483722" y="857586"/>
            <a:ext cx="508276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DB</a:t>
            </a:r>
            <a:r>
              <a:rPr lang="en-US" altLang="ko-KR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___</a:t>
            </a:r>
            <a:endParaRPr lang="en-US" altLang="ko-KR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just"/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1.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서울시 구별 </a:t>
            </a:r>
            <a:r>
              <a:rPr kumimoji="1" lang="en-US" altLang="ja-JP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CCTV, </a:t>
            </a:r>
            <a:r>
              <a:rPr kumimoji="1"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경찰서</a:t>
            </a:r>
            <a:endParaRPr lang="en-US" altLang="ko-KR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6" name="テキスト ボックス 35"/>
          <p:cNvSpPr txBox="1"/>
          <p:nvPr/>
        </p:nvSpPr>
        <p:spPr>
          <a:xfrm>
            <a:off x="1018602" y="938736"/>
            <a:ext cx="2487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ja-JP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Outliers/map 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페이지</a:t>
            </a:r>
            <a:endParaRPr kumimoji="1" lang="ja-JP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8" name="テキスト ボックス 35"/>
          <p:cNvSpPr txBox="1"/>
          <p:nvPr/>
        </p:nvSpPr>
        <p:spPr>
          <a:xfrm>
            <a:off x="6521822" y="2232945"/>
            <a:ext cx="5738318" cy="3831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ja-JP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JS___ </a:t>
            </a:r>
            <a:r>
              <a:rPr lang="en-US" altLang="ja-JP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   </a:t>
            </a:r>
            <a:endParaRPr lang="en-US" altLang="ja-JP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just">
              <a:spcBef>
                <a:spcPts val="600"/>
              </a:spcBef>
            </a:pPr>
            <a:r>
              <a:rPr lang="en-US" altLang="ja-JP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</a:t>
            </a:r>
            <a:r>
              <a:rPr lang="en-US" altLang="ja-JP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1. JS &lt;- R Command (</a:t>
            </a:r>
            <a:r>
              <a:rPr lang="en-US" altLang="ja-JP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Rserve</a:t>
            </a:r>
            <a:r>
              <a:rPr lang="en-US" altLang="ja-JP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) </a:t>
            </a:r>
          </a:p>
          <a:p>
            <a:pPr algn="just">
              <a:spcBef>
                <a:spcPts val="600"/>
              </a:spcBef>
            </a:pPr>
            <a:r>
              <a:rPr lang="en-US" altLang="ja-JP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</a:t>
            </a:r>
            <a:r>
              <a:rPr lang="en-US" altLang="ja-JP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2. </a:t>
            </a:r>
            <a:r>
              <a:rPr lang="en-US" altLang="ja-JP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Apach</a:t>
            </a:r>
            <a:r>
              <a:rPr lang="en-US" altLang="ja-JP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-Tomcat &amp; CDN</a:t>
            </a:r>
          </a:p>
          <a:p>
            <a:pPr algn="just">
              <a:spcBef>
                <a:spcPts val="600"/>
              </a:spcBef>
            </a:pPr>
            <a:r>
              <a:rPr lang="en-US" altLang="ja-JP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3</a:t>
            </a:r>
            <a:r>
              <a:rPr lang="en-US" altLang="ja-JP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경찰서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&amp; CCTV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영향력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스크롤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just">
              <a:spcBef>
                <a:spcPts val="600"/>
              </a:spcBef>
            </a:pPr>
            <a:r>
              <a:rPr lang="en-US" altLang="ja-JP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</a:t>
            </a:r>
            <a:r>
              <a:rPr lang="en-US" altLang="ja-JP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4.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분석데이터 결과 투명도 조절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스크롤</a:t>
            </a:r>
            <a:endParaRPr lang="en-US" altLang="ja-JP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just">
              <a:lnSpc>
                <a:spcPct val="150000"/>
              </a:lnSpc>
              <a:spcBef>
                <a:spcPts val="600"/>
              </a:spcBef>
            </a:pPr>
            <a:r>
              <a:rPr lang="en-US" altLang="ja-JP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          </a:t>
            </a:r>
            <a:r>
              <a:rPr lang="en-US" altLang="ja-JP" sz="2000" i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Kakao</a:t>
            </a:r>
            <a:r>
              <a:rPr lang="en-US" altLang="ja-JP" sz="2000" i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ja-JP" sz="2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API </a:t>
            </a:r>
          </a:p>
          <a:p>
            <a:pPr algn="just">
              <a:spcBef>
                <a:spcPts val="600"/>
              </a:spcBef>
            </a:pPr>
            <a:r>
              <a:rPr lang="en-US" altLang="ja-JP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1. </a:t>
            </a:r>
            <a:r>
              <a:rPr lang="ko-KR" alt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맵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&amp;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버튼 가져오기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–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roadview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: modal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출력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just">
              <a:spcBef>
                <a:spcPts val="600"/>
              </a:spcBef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2.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검색결과 목록 출력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및 클릭이벤트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</a:t>
            </a:r>
          </a:p>
          <a:p>
            <a:pPr algn="just">
              <a:spcBef>
                <a:spcPts val="600"/>
              </a:spcBef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3.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지도 위 다각형 그리기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just">
              <a:spcBef>
                <a:spcPts val="600"/>
              </a:spcBef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4. Polygon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그리기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ja-JP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</a:p>
        </p:txBody>
      </p:sp>
      <p:sp>
        <p:nvSpPr>
          <p:cNvPr id="29" name="テキスト ボックス 35"/>
          <p:cNvSpPr txBox="1"/>
          <p:nvPr/>
        </p:nvSpPr>
        <p:spPr>
          <a:xfrm>
            <a:off x="6496422" y="5924483"/>
            <a:ext cx="581952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ja-JP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QGIS_</a:t>
            </a:r>
            <a:endParaRPr lang="en-US" altLang="ja-JP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just"/>
            <a:r>
              <a:rPr lang="en-US" altLang="ja-JP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</a:t>
            </a:r>
            <a:r>
              <a:rPr lang="en-US" altLang="ja-JP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1.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구 별 영역 좌표 </a:t>
            </a:r>
            <a:r>
              <a:rPr lang="en-US" altLang="ko-KR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geojson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파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일</a:t>
            </a:r>
            <a:endParaRPr kumimoji="1" lang="ja-JP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1" name="テキスト ボックス 35"/>
          <p:cNvSpPr txBox="1"/>
          <p:nvPr/>
        </p:nvSpPr>
        <p:spPr>
          <a:xfrm>
            <a:off x="6496422" y="1518535"/>
            <a:ext cx="508276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R____</a:t>
            </a:r>
            <a:r>
              <a:rPr lang="en-US" altLang="ko-KR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en-US" altLang="ko-KR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just"/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	1. DB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시각화 코딩</a:t>
            </a:r>
            <a:endParaRPr lang="en-US" altLang="ko-KR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0" y="1803400"/>
            <a:ext cx="1090030" cy="1308100"/>
          </a:xfrm>
          <a:prstGeom prst="roundRect">
            <a:avLst/>
          </a:prstGeom>
          <a:noFill/>
          <a:ln w="1905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0" y="3670300"/>
            <a:ext cx="1090030" cy="1308100"/>
          </a:xfrm>
          <a:prstGeom prst="roundRect">
            <a:avLst/>
          </a:prstGeom>
          <a:noFill/>
          <a:ln w="1905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1562101" y="2232945"/>
            <a:ext cx="4419600" cy="3164555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모서리가 둥근 직사각형 21"/>
          <p:cNvSpPr/>
          <p:nvPr/>
        </p:nvSpPr>
        <p:spPr>
          <a:xfrm>
            <a:off x="1547231" y="5469287"/>
            <a:ext cx="4434470" cy="1308100"/>
          </a:xfrm>
          <a:prstGeom prst="roundRect">
            <a:avLst/>
          </a:prstGeom>
          <a:noFill/>
          <a:ln w="1905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1038598" y="1354317"/>
            <a:ext cx="2371091" cy="338318"/>
          </a:xfrm>
          <a:prstGeom prst="round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모서리가 둥근 직사각형 23"/>
          <p:cNvSpPr/>
          <p:nvPr/>
        </p:nvSpPr>
        <p:spPr>
          <a:xfrm>
            <a:off x="4023098" y="1756135"/>
            <a:ext cx="2371091" cy="338318"/>
          </a:xfrm>
          <a:prstGeom prst="round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59894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テーマ">
  <a:themeElements>
    <a:clrScheme name="ユーザー定義 3">
      <a:dk1>
        <a:sysClr val="windowText" lastClr="000000"/>
      </a:dk1>
      <a:lt1>
        <a:sysClr val="window" lastClr="FFFFFF"/>
      </a:lt1>
      <a:dk2>
        <a:srgbClr val="2E75B5"/>
      </a:dk2>
      <a:lt2>
        <a:srgbClr val="E7E6E6"/>
      </a:lt2>
      <a:accent1>
        <a:srgbClr val="FEC800"/>
      </a:accent1>
      <a:accent2>
        <a:srgbClr val="E7AB63"/>
      </a:accent2>
      <a:accent3>
        <a:srgbClr val="3A3838"/>
      </a:accent3>
      <a:accent4>
        <a:srgbClr val="757070"/>
      </a:accent4>
      <a:accent5>
        <a:srgbClr val="FFE78F"/>
      </a:accent5>
      <a:accent6>
        <a:srgbClr val="FFF4CB"/>
      </a:accent6>
      <a:hlink>
        <a:srgbClr val="3A1500"/>
      </a:hlink>
      <a:folHlink>
        <a:srgbClr val="3A1500"/>
      </a:folHlink>
    </a:clrScheme>
    <a:fontScheme name="Malgun Gothic">
      <a:majorFont>
        <a:latin typeface="Calibri"/>
        <a:ea typeface="맑은 고딕"/>
        <a:cs typeface=""/>
      </a:majorFont>
      <a:minorFont>
        <a:latin typeface="Calibri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769</TotalTime>
  <Words>555</Words>
  <Application>Microsoft Office PowerPoint</Application>
  <PresentationFormat>사용자 지정</PresentationFormat>
  <Paragraphs>166</Paragraphs>
  <Slides>15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16" baseType="lpstr">
      <vt:lpstr>Office テーマ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Saebyeol Yu</dc:creator>
  <cp:lastModifiedBy>student</cp:lastModifiedBy>
  <cp:revision>76</cp:revision>
  <dcterms:created xsi:type="dcterms:W3CDTF">2018-08-02T00:16:13Z</dcterms:created>
  <dcterms:modified xsi:type="dcterms:W3CDTF">2019-08-07T07:28:23Z</dcterms:modified>
</cp:coreProperties>
</file>